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7" autoAdjust="0"/>
  </p:normalViewPr>
  <p:slideViewPr>
    <p:cSldViewPr snapToGrid="0">
      <p:cViewPr varScale="1">
        <p:scale>
          <a:sx n="83" d="100"/>
          <a:sy n="83" d="100"/>
        </p:scale>
        <p:origin x="658" y="67"/>
      </p:cViewPr>
      <p:guideLst/>
    </p:cSldViewPr>
  </p:slideViewPr>
  <p:outlineViewPr>
    <p:cViewPr>
      <p:scale>
        <a:sx n="33" d="100"/>
        <a:sy n="33" d="100"/>
      </p:scale>
      <p:origin x="0" y="-6691"/>
    </p:cViewPr>
  </p:outlineViewPr>
  <p:notesTextViewPr>
    <p:cViewPr>
      <p:scale>
        <a:sx n="1" d="1"/>
        <a:sy n="1" d="1"/>
      </p:scale>
      <p:origin x="0" y="0"/>
    </p:cViewPr>
  </p:notesTextViewPr>
  <p:sorterViewPr>
    <p:cViewPr>
      <p:scale>
        <a:sx n="100" d="100"/>
        <a:sy n="100" d="100"/>
      </p:scale>
      <p:origin x="0" y="-154"/>
    </p:cViewPr>
  </p:sorter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D1AC-28D7-4739-B032-1CF85BD6F8B4}" type="datetimeFigureOut">
              <a:rPr lang="en-IN" smtClean="0"/>
              <a:t>17-06-2024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A23DF5-C3A1-417A-9052-8D9AC588D816}" type="slidenum">
              <a:rPr lang="en-IN" smtClean="0"/>
              <a:t>‹#›</a:t>
            </a:fld>
            <a:endParaRPr lang="en-IN"/>
          </a:p>
        </p:txBody>
      </p:sp>
    </p:spTree>
    <p:extLst>
      <p:ext uri="{BB962C8B-B14F-4D97-AF65-F5344CB8AC3E}">
        <p14:creationId xmlns:p14="http://schemas.microsoft.com/office/powerpoint/2010/main" val="411133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B3A23DF5-C3A1-417A-9052-8D9AC588D816}" type="slidenum">
              <a:rPr lang="en-IN" smtClean="0"/>
              <a:t>9</a:t>
            </a:fld>
            <a:endParaRPr lang="en-IN"/>
          </a:p>
        </p:txBody>
      </p:sp>
      <p:sp>
        <p:nvSpPr>
          <p:cNvPr id="5" name="Notes Placeholder 4"/>
          <p:cNvSpPr>
            <a:spLocks noGrp="1"/>
          </p:cNvSpPr>
          <p:nvPr>
            <p:ph type="body" sz="quarter" idx="11"/>
          </p:nvPr>
        </p:nvSpPr>
        <p:spPr/>
        <p:txBody>
          <a:bodyPr/>
          <a:lstStyle/>
          <a:p>
            <a:r>
              <a:rPr lang="en-US" dirty="0" smtClean="0"/>
              <a:t>Add your notes HERE.</a:t>
            </a:r>
          </a:p>
          <a:p>
            <a:r>
              <a:rPr lang="en-US" dirty="0" smtClean="0"/>
              <a:t>This is used to add notes to my slides which I can refer to during the presentation.</a:t>
            </a:r>
            <a:endParaRPr lang="en-IN" dirty="0"/>
          </a:p>
        </p:txBody>
      </p:sp>
    </p:spTree>
    <p:extLst>
      <p:ext uri="{BB962C8B-B14F-4D97-AF65-F5344CB8AC3E}">
        <p14:creationId xmlns:p14="http://schemas.microsoft.com/office/powerpoint/2010/main" val="336361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1C30B-3543-4CD0-B877-387C5CA385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8C7553-1F13-41F1-B1E0-7FEB23EFD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4A85F5-7126-4385-BDE8-81AA2F95F305}"/>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E452292A-EFFC-43E8-974F-48515CC31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64706-DA19-4CBC-A004-B4CB26A2930F}"/>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5208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D7CB1-0819-49EE-A9A1-136BEF5C92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67528F-D3DD-468F-917C-463297BB2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7DBF1-C4AC-43E1-9B03-BFDBA55C629E}"/>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85396A0B-8A4A-4976-95E1-0AFCDB5F3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FC781-A65F-4457-9498-065EFF6A20D4}"/>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26990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49D33A-83EF-4C18-95CA-B1E2462F7A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76EFE-E1E5-4259-9CFF-FE503FB93F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36DE1-51A3-4BC7-858E-B7E7565EC0B1}"/>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9F73771C-052C-47B1-A2E3-A9F7D5F16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67BBE-E5AA-4CF5-81A0-C643A34BF657}"/>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0042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F80C-EC8B-42D1-ADAE-6D835A57B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061B71-3E52-4E7F-9F56-96288640D2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C47285-7415-4BD2-B0C3-998935797A3F}"/>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44253FA7-991B-4D1A-927D-89BA07965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A6C67-711B-4064-BEEE-D481CF5A820A}"/>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4119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AED06-5656-4B33-9314-C055DF23BD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65C743-00DD-4571-AB5D-370A463007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0D7162-07F5-49BD-AE52-72A8BB8C35B3}"/>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A32AB6C7-2F9D-4172-A4F2-D37F2F570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5A3E9-C8C4-424A-BB43-E75C68E1F2D6}"/>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175454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DBDF1-BB78-4153-9FE2-014C1326B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FDC61-1AEF-4EBC-9DF4-F813C7A7E8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FDE61A-94B4-4DE2-8250-544DE4CE6B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47668D-F4FB-4445-8074-E4D07CE0C685}"/>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6" name="Footer Placeholder 5">
            <a:extLst>
              <a:ext uri="{FF2B5EF4-FFF2-40B4-BE49-F238E27FC236}">
                <a16:creationId xmlns:a16="http://schemas.microsoft.com/office/drawing/2014/main" id="{7296740F-7357-4764-8E07-3A46B90D84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AD3524-DAE8-4C08-8912-C640BECAE63E}"/>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80525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D79A-FF46-4FA1-8528-86D799E0FD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A19CDB-F082-469E-AE26-BEE4C412D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2F5863-0774-4637-9E5A-1AB7A6A686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B1220A-F1A5-41BD-BC6E-AE421D3A15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5739C4-5774-44B2-BFB9-7898CE1E44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CE8952-AFA6-4624-A76B-A4E409764A8C}"/>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8" name="Footer Placeholder 7">
            <a:extLst>
              <a:ext uri="{FF2B5EF4-FFF2-40B4-BE49-F238E27FC236}">
                <a16:creationId xmlns:a16="http://schemas.microsoft.com/office/drawing/2014/main" id="{9A46E3C7-9523-4044-B7D5-B5DB774036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CF1CBD-C2D8-4F88-A736-E16A77966F4D}"/>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0085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7497-07F8-4DAF-B7B9-55E331D209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6D6050-4D6F-48AA-832A-EA549C902E0B}"/>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4" name="Footer Placeholder 3">
            <a:extLst>
              <a:ext uri="{FF2B5EF4-FFF2-40B4-BE49-F238E27FC236}">
                <a16:creationId xmlns:a16="http://schemas.microsoft.com/office/drawing/2014/main" id="{B8F1A908-22BC-49CF-8C83-BC1477A9A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63831A-6943-43FF-9E16-A08D90C736EF}"/>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374389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9EA48C-5A3C-4D3E-9EF6-72A21DE5B465}"/>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3" name="Footer Placeholder 2">
            <a:extLst>
              <a:ext uri="{FF2B5EF4-FFF2-40B4-BE49-F238E27FC236}">
                <a16:creationId xmlns:a16="http://schemas.microsoft.com/office/drawing/2014/main" id="{6C0C00A9-841B-4B92-8B09-553C646663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C2056B-B805-402B-8740-F9106734E6F5}"/>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290411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18620-A463-41C9-BFF6-D6DC8708E5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C601EE-803A-48A5-B557-320330E2C6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8B3B25-B899-44E2-B8A9-143F03126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FA01CB-B052-4899-8BC9-8AFE3FA4425A}"/>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6" name="Footer Placeholder 5">
            <a:extLst>
              <a:ext uri="{FF2B5EF4-FFF2-40B4-BE49-F238E27FC236}">
                <a16:creationId xmlns:a16="http://schemas.microsoft.com/office/drawing/2014/main" id="{91C42356-B9F0-41E9-BAAD-FCAC44F3B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989C94-6F57-480A-AC3C-16ABE2CB6674}"/>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81013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3332-7D2C-4E1D-9A0B-CBEBEAEB5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7274D9-4FA3-4552-B1C0-FBBBAB181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0919EC-8598-4762-887A-8E99C271B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8B41E5-0740-439C-B5F0-CC0739E79DE5}"/>
              </a:ext>
            </a:extLst>
          </p:cNvPr>
          <p:cNvSpPr>
            <a:spLocks noGrp="1"/>
          </p:cNvSpPr>
          <p:nvPr>
            <p:ph type="dt" sz="half" idx="10"/>
          </p:nvPr>
        </p:nvSpPr>
        <p:spPr/>
        <p:txBody>
          <a:bodyPr/>
          <a:lstStyle/>
          <a:p>
            <a:fld id="{D6151E4F-35EE-4839-8807-78B580EA8BF9}" type="datetimeFigureOut">
              <a:rPr lang="en-US" smtClean="0"/>
              <a:t>6/17/2024</a:t>
            </a:fld>
            <a:endParaRPr lang="en-US"/>
          </a:p>
        </p:txBody>
      </p:sp>
      <p:sp>
        <p:nvSpPr>
          <p:cNvPr id="6" name="Footer Placeholder 5">
            <a:extLst>
              <a:ext uri="{FF2B5EF4-FFF2-40B4-BE49-F238E27FC236}">
                <a16:creationId xmlns:a16="http://schemas.microsoft.com/office/drawing/2014/main" id="{228FE4D5-E42A-4A7E-89FD-A696839BE1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8E35BA-3954-494F-ADEE-0D1083540B36}"/>
              </a:ext>
            </a:extLst>
          </p:cNvPr>
          <p:cNvSpPr>
            <a:spLocks noGrp="1"/>
          </p:cNvSpPr>
          <p:nvPr>
            <p:ph type="sldNum" sz="quarter" idx="12"/>
          </p:nvPr>
        </p:nvSpPr>
        <p:spPr/>
        <p:txBody>
          <a:bodyPr/>
          <a:lstStyle/>
          <a:p>
            <a:fld id="{035375FF-D088-4459-B036-677E09104374}" type="slidenum">
              <a:rPr lang="en-US" smtClean="0"/>
              <a:t>‹#›</a:t>
            </a:fld>
            <a:endParaRPr lang="en-US"/>
          </a:p>
        </p:txBody>
      </p:sp>
    </p:spTree>
    <p:extLst>
      <p:ext uri="{BB962C8B-B14F-4D97-AF65-F5344CB8AC3E}">
        <p14:creationId xmlns:p14="http://schemas.microsoft.com/office/powerpoint/2010/main" val="13717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60286E-C0D1-4B00-B918-477F6420D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023A07-718D-4F81-87EB-58A39D253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7FFF9-17C9-45F3-89DC-99832E7F4E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51E4F-35EE-4839-8807-78B580EA8BF9}" type="datetimeFigureOut">
              <a:rPr lang="en-US" smtClean="0"/>
              <a:t>6/17/2024</a:t>
            </a:fld>
            <a:endParaRPr lang="en-US"/>
          </a:p>
        </p:txBody>
      </p:sp>
      <p:sp>
        <p:nvSpPr>
          <p:cNvPr id="5" name="Footer Placeholder 4">
            <a:extLst>
              <a:ext uri="{FF2B5EF4-FFF2-40B4-BE49-F238E27FC236}">
                <a16:creationId xmlns:a16="http://schemas.microsoft.com/office/drawing/2014/main" id="{7455BA0E-5F52-4EE6-9933-041851CB9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B0FA66-2481-4F3F-8858-8CB1D6C5B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375FF-D088-4459-B036-677E09104374}" type="slidenum">
              <a:rPr lang="en-US" smtClean="0"/>
              <a:t>‹#›</a:t>
            </a:fld>
            <a:endParaRPr lang="en-US"/>
          </a:p>
        </p:txBody>
      </p:sp>
    </p:spTree>
    <p:extLst>
      <p:ext uri="{BB962C8B-B14F-4D97-AF65-F5344CB8AC3E}">
        <p14:creationId xmlns:p14="http://schemas.microsoft.com/office/powerpoint/2010/main" val="2618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0DCB-1B17-4523-9421-E06B28E6AF30}"/>
              </a:ext>
            </a:extLst>
          </p:cNvPr>
          <p:cNvSpPr>
            <a:spLocks noGrp="1"/>
          </p:cNvSpPr>
          <p:nvPr>
            <p:ph type="ctrTitle"/>
          </p:nvPr>
        </p:nvSpPr>
        <p:spPr>
          <a:xfrm>
            <a:off x="1524000" y="2245809"/>
            <a:ext cx="9144000" cy="1564716"/>
          </a:xfrm>
        </p:spPr>
        <p:txBody>
          <a:bodyPr>
            <a:normAutofit/>
          </a:bodyPr>
          <a:lstStyle/>
          <a:p>
            <a:pPr algn="l"/>
            <a:r>
              <a:rPr lang="en-US" sz="4800" dirty="0"/>
              <a:t>INTRODUCTION</a:t>
            </a:r>
          </a:p>
        </p:txBody>
      </p:sp>
      <p:sp>
        <p:nvSpPr>
          <p:cNvPr id="3" name="Subtitle 2">
            <a:extLst>
              <a:ext uri="{FF2B5EF4-FFF2-40B4-BE49-F238E27FC236}">
                <a16:creationId xmlns:a16="http://schemas.microsoft.com/office/drawing/2014/main" id="{90506716-99E3-4FFE-9E8B-42091239562D}"/>
              </a:ext>
            </a:extLst>
          </p:cNvPr>
          <p:cNvSpPr>
            <a:spLocks noGrp="1"/>
          </p:cNvSpPr>
          <p:nvPr>
            <p:ph type="subTitle" idx="1"/>
          </p:nvPr>
        </p:nvSpPr>
        <p:spPr>
          <a:xfrm>
            <a:off x="1575826" y="3810525"/>
            <a:ext cx="9144000" cy="572583"/>
          </a:xfrm>
        </p:spPr>
        <p:txBody>
          <a:bodyPr>
            <a:normAutofit/>
          </a:bodyPr>
          <a:lstStyle/>
          <a:p>
            <a:pPr algn="l"/>
            <a:r>
              <a:rPr lang="en-US" dirty="0"/>
              <a:t>CHAPTER 1</a:t>
            </a:r>
          </a:p>
          <a:p>
            <a:pPr algn="l"/>
            <a:endParaRPr lang="en-US" sz="2000" dirty="0"/>
          </a:p>
        </p:txBody>
      </p:sp>
      <p:sp>
        <p:nvSpPr>
          <p:cNvPr id="33" name="Freeform 14">
            <a:extLst>
              <a:ext uri="{FF2B5EF4-FFF2-40B4-BE49-F238E27FC236}">
                <a16:creationId xmlns:a16="http://schemas.microsoft.com/office/drawing/2014/main" id="{C66F2F30-5DC0-44A0-BFA6-E12F46ED16D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21">
            <a:extLst>
              <a:ext uri="{FF2B5EF4-FFF2-40B4-BE49-F238E27FC236}">
                <a16:creationId xmlns:a16="http://schemas.microsoft.com/office/drawing/2014/main" id="{85872F57-7F42-4F97-8391-DDC8D0054C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7" name="Freeform: Shape 36">
            <a:extLst>
              <a:ext uri="{FF2B5EF4-FFF2-40B4-BE49-F238E27FC236}">
                <a16:creationId xmlns:a16="http://schemas.microsoft.com/office/drawing/2014/main" id="{04DC2037-48A0-4F22-B9D4-8EAEBC780AB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39" name="Freeform 22">
            <a:extLst>
              <a:ext uri="{FF2B5EF4-FFF2-40B4-BE49-F238E27FC236}">
                <a16:creationId xmlns:a16="http://schemas.microsoft.com/office/drawing/2014/main" id="{0006CBFD-ADA0-43D1-9332-9C34CA1C76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Freeform 25">
            <a:extLst>
              <a:ext uri="{FF2B5EF4-FFF2-40B4-BE49-F238E27FC236}">
                <a16:creationId xmlns:a16="http://schemas.microsoft.com/office/drawing/2014/main" id="{2B931666-F28F-45F3-A074-66D2272D58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ubtitle 2">
            <a:extLst>
              <a:ext uri="{FF2B5EF4-FFF2-40B4-BE49-F238E27FC236}">
                <a16:creationId xmlns:a16="http://schemas.microsoft.com/office/drawing/2014/main" id="{569E2987-F5DD-4272-97AF-CC883C08DBBB}"/>
              </a:ext>
            </a:extLst>
          </p:cNvPr>
          <p:cNvSpPr txBox="1">
            <a:spLocks/>
          </p:cNvSpPr>
          <p:nvPr/>
        </p:nvSpPr>
        <p:spPr>
          <a:xfrm>
            <a:off x="1519177" y="4314985"/>
            <a:ext cx="9144000" cy="5725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t>SOURCE :- Database System concepts , 6ed , </a:t>
            </a:r>
            <a:r>
              <a:rPr lang="en-US" sz="2000" dirty="0" err="1"/>
              <a:t>Silberschatz</a:t>
            </a:r>
            <a:r>
              <a:rPr lang="en-US" sz="2000" dirty="0"/>
              <a:t>, </a:t>
            </a:r>
            <a:r>
              <a:rPr lang="en-US" sz="2000" dirty="0" err="1"/>
              <a:t>Korth</a:t>
            </a:r>
            <a:r>
              <a:rPr lang="en-US" sz="2000" dirty="0"/>
              <a:t>, Sudarshan</a:t>
            </a:r>
          </a:p>
          <a:p>
            <a:pPr algn="l"/>
            <a:endParaRPr lang="en-US" sz="2000" dirty="0"/>
          </a:p>
        </p:txBody>
      </p:sp>
    </p:spTree>
    <p:extLst>
      <p:ext uri="{BB962C8B-B14F-4D97-AF65-F5344CB8AC3E}">
        <p14:creationId xmlns:p14="http://schemas.microsoft.com/office/powerpoint/2010/main" val="2860931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2F3B3-FEA9-469C-A4AA-6EB7344BE1A2}"/>
              </a:ext>
            </a:extLst>
          </p:cNvPr>
          <p:cNvSpPr>
            <a:spLocks noGrp="1"/>
          </p:cNvSpPr>
          <p:nvPr>
            <p:ph type="title"/>
          </p:nvPr>
        </p:nvSpPr>
        <p:spPr>
          <a:xfrm>
            <a:off x="838200" y="365126"/>
            <a:ext cx="10515600" cy="907494"/>
          </a:xfrm>
        </p:spPr>
        <p:txBody>
          <a:bodyPr/>
          <a:lstStyle/>
          <a:p>
            <a:r>
              <a:rPr lang="en-US" dirty="0"/>
              <a:t>Data Models</a:t>
            </a:r>
          </a:p>
        </p:txBody>
      </p:sp>
      <p:sp>
        <p:nvSpPr>
          <p:cNvPr id="3" name="Content Placeholder 2">
            <a:extLst>
              <a:ext uri="{FF2B5EF4-FFF2-40B4-BE49-F238E27FC236}">
                <a16:creationId xmlns:a16="http://schemas.microsoft.com/office/drawing/2014/main" id="{6FB8F34A-5B35-4442-AC7A-D8D17B4E1A0C}"/>
              </a:ext>
            </a:extLst>
          </p:cNvPr>
          <p:cNvSpPr>
            <a:spLocks noGrp="1"/>
          </p:cNvSpPr>
          <p:nvPr>
            <p:ph idx="1"/>
          </p:nvPr>
        </p:nvSpPr>
        <p:spPr>
          <a:xfrm>
            <a:off x="838200" y="1376313"/>
            <a:ext cx="10515600" cy="4819503"/>
          </a:xfrm>
        </p:spPr>
        <p:txBody>
          <a:bodyPr>
            <a:normAutofit/>
          </a:bodyPr>
          <a:lstStyle/>
          <a:p>
            <a:r>
              <a:rPr lang="en-US" dirty="0"/>
              <a:t>Entity-Relationship Model (E-R)</a:t>
            </a:r>
          </a:p>
          <a:p>
            <a:pPr lvl="1"/>
            <a:r>
              <a:rPr lang="en-US" dirty="0"/>
              <a:t>uses a collection of basic objects, called entities, and relationships among these objects. </a:t>
            </a:r>
          </a:p>
          <a:p>
            <a:pPr lvl="1"/>
            <a:r>
              <a:rPr lang="en-US" dirty="0"/>
              <a:t>An entity is a “thing” or “object” in the real world that is distinguishable from other objects</a:t>
            </a:r>
          </a:p>
          <a:p>
            <a:r>
              <a:rPr lang="en-US" dirty="0"/>
              <a:t>Object-Based Data Model. </a:t>
            </a:r>
          </a:p>
          <a:p>
            <a:pPr lvl="1"/>
            <a:r>
              <a:rPr lang="en-US" dirty="0"/>
              <a:t>Java, C++, or C has led to the development of an object-oriented data model that can be seen as extending the E-R model with notions of encapsulation, methods (functions), and object identity. </a:t>
            </a:r>
          </a:p>
          <a:p>
            <a:pPr lvl="1"/>
            <a:r>
              <a:rPr lang="en-US" dirty="0"/>
              <a:t>The object-relational data model combines features of the object-oriented data model and relational data model</a:t>
            </a:r>
          </a:p>
        </p:txBody>
      </p:sp>
      <p:sp>
        <p:nvSpPr>
          <p:cNvPr id="5" name="Footer Placeholder 4">
            <a:extLst>
              <a:ext uri="{FF2B5EF4-FFF2-40B4-BE49-F238E27FC236}">
                <a16:creationId xmlns:a16="http://schemas.microsoft.com/office/drawing/2014/main" id="{E76A1BC4-0F2B-4CD5-848A-4C730CA15D6F}"/>
              </a:ext>
            </a:extLst>
          </p:cNvPr>
          <p:cNvSpPr txBox="1">
            <a:spLocks/>
          </p:cNvSpPr>
          <p:nvPr/>
        </p:nvSpPr>
        <p:spPr>
          <a:xfrm>
            <a:off x="0" y="47302"/>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7" name="Footer Placeholder 4">
            <a:extLst>
              <a:ext uri="{FF2B5EF4-FFF2-40B4-BE49-F238E27FC236}">
                <a16:creationId xmlns:a16="http://schemas.microsoft.com/office/drawing/2014/main" id="{798024F5-C1F6-452A-BC10-17E9BDCBE86F}"/>
              </a:ext>
            </a:extLst>
          </p:cNvPr>
          <p:cNvSpPr txBox="1">
            <a:spLocks/>
          </p:cNvSpPr>
          <p:nvPr/>
        </p:nvSpPr>
        <p:spPr>
          <a:xfrm>
            <a:off x="10211" y="623965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4106827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D7ABE-20D6-4214-9872-3201CA222FA5}"/>
              </a:ext>
            </a:extLst>
          </p:cNvPr>
          <p:cNvSpPr>
            <a:spLocks noGrp="1"/>
          </p:cNvSpPr>
          <p:nvPr>
            <p:ph type="title"/>
          </p:nvPr>
        </p:nvSpPr>
        <p:spPr/>
        <p:txBody>
          <a:bodyPr/>
          <a:lstStyle/>
          <a:p>
            <a:r>
              <a:rPr lang="en-US" dirty="0"/>
              <a:t>Database Architecture</a:t>
            </a:r>
          </a:p>
        </p:txBody>
      </p:sp>
      <p:sp>
        <p:nvSpPr>
          <p:cNvPr id="3" name="Content Placeholder 2">
            <a:extLst>
              <a:ext uri="{FF2B5EF4-FFF2-40B4-BE49-F238E27FC236}">
                <a16:creationId xmlns:a16="http://schemas.microsoft.com/office/drawing/2014/main" id="{A136FEEE-D66E-4DAE-AA93-EADFC7D14BD9}"/>
              </a:ext>
            </a:extLst>
          </p:cNvPr>
          <p:cNvSpPr>
            <a:spLocks noGrp="1"/>
          </p:cNvSpPr>
          <p:nvPr>
            <p:ph idx="1"/>
          </p:nvPr>
        </p:nvSpPr>
        <p:spPr>
          <a:xfrm>
            <a:off x="838200" y="1912573"/>
            <a:ext cx="10515600" cy="4351338"/>
          </a:xfrm>
        </p:spPr>
        <p:txBody>
          <a:bodyPr/>
          <a:lstStyle/>
          <a:p>
            <a:r>
              <a:rPr lang="en-US" dirty="0"/>
              <a:t>Database Users</a:t>
            </a:r>
          </a:p>
          <a:p>
            <a:r>
              <a:rPr lang="en-US" dirty="0"/>
              <a:t>Programs/Tools</a:t>
            </a:r>
          </a:p>
          <a:p>
            <a:r>
              <a:rPr lang="en-US" dirty="0"/>
              <a:t>Query Processor</a:t>
            </a:r>
          </a:p>
          <a:p>
            <a:r>
              <a:rPr lang="en-US" dirty="0"/>
              <a:t>Storage manager</a:t>
            </a:r>
          </a:p>
          <a:p>
            <a:r>
              <a:rPr lang="en-US" dirty="0"/>
              <a:t>Disk Storage</a:t>
            </a:r>
          </a:p>
        </p:txBody>
      </p:sp>
      <p:pic>
        <p:nvPicPr>
          <p:cNvPr id="4" name="Picture 3">
            <a:extLst>
              <a:ext uri="{FF2B5EF4-FFF2-40B4-BE49-F238E27FC236}">
                <a16:creationId xmlns:a16="http://schemas.microsoft.com/office/drawing/2014/main" id="{33E2087D-E9F8-44DF-9CDE-5AFE5CAD88C4}"/>
              </a:ext>
            </a:extLst>
          </p:cNvPr>
          <p:cNvPicPr>
            <a:picLocks noChangeAspect="1"/>
          </p:cNvPicPr>
          <p:nvPr/>
        </p:nvPicPr>
        <p:blipFill>
          <a:blip r:embed="rId2"/>
          <a:stretch>
            <a:fillRect/>
          </a:stretch>
        </p:blipFill>
        <p:spPr>
          <a:xfrm>
            <a:off x="6197238" y="219523"/>
            <a:ext cx="5371856" cy="6770452"/>
          </a:xfrm>
          <a:prstGeom prst="rect">
            <a:avLst/>
          </a:prstGeom>
        </p:spPr>
      </p:pic>
      <p:sp>
        <p:nvSpPr>
          <p:cNvPr id="6" name="Footer Placeholder 4">
            <a:extLst>
              <a:ext uri="{FF2B5EF4-FFF2-40B4-BE49-F238E27FC236}">
                <a16:creationId xmlns:a16="http://schemas.microsoft.com/office/drawing/2014/main" id="{BC15323D-F29E-45F8-9FA0-4B976B658C31}"/>
              </a:ext>
            </a:extLst>
          </p:cNvPr>
          <p:cNvSpPr txBox="1">
            <a:spLocks/>
          </p:cNvSpPr>
          <p:nvPr/>
        </p:nvSpPr>
        <p:spPr>
          <a:xfrm>
            <a:off x="0" y="47302"/>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10" name="TextBox 9">
            <a:extLst>
              <a:ext uri="{FF2B5EF4-FFF2-40B4-BE49-F238E27FC236}">
                <a16:creationId xmlns:a16="http://schemas.microsoft.com/office/drawing/2014/main" id="{10E00E8F-A76A-406A-9085-B4470661115E}"/>
              </a:ext>
            </a:extLst>
          </p:cNvPr>
          <p:cNvSpPr txBox="1"/>
          <p:nvPr/>
        </p:nvSpPr>
        <p:spPr>
          <a:xfrm>
            <a:off x="-667731" y="6336085"/>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3050499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BF685-9A47-4B21-B148-C5694A50307D}"/>
              </a:ext>
            </a:extLst>
          </p:cNvPr>
          <p:cNvSpPr>
            <a:spLocks noGrp="1"/>
          </p:cNvSpPr>
          <p:nvPr>
            <p:ph type="title"/>
          </p:nvPr>
        </p:nvSpPr>
        <p:spPr>
          <a:xfrm>
            <a:off x="583677" y="167316"/>
            <a:ext cx="10515600" cy="1325563"/>
          </a:xfrm>
        </p:spPr>
        <p:txBody>
          <a:bodyPr/>
          <a:lstStyle/>
          <a:p>
            <a:r>
              <a:rPr lang="en-US" dirty="0"/>
              <a:t>Database Users</a:t>
            </a:r>
          </a:p>
        </p:txBody>
      </p:sp>
      <p:sp>
        <p:nvSpPr>
          <p:cNvPr id="3" name="Content Placeholder 2">
            <a:extLst>
              <a:ext uri="{FF2B5EF4-FFF2-40B4-BE49-F238E27FC236}">
                <a16:creationId xmlns:a16="http://schemas.microsoft.com/office/drawing/2014/main" id="{B93D4851-23C4-4AD6-AD96-C26ACB9D7964}"/>
              </a:ext>
            </a:extLst>
          </p:cNvPr>
          <p:cNvSpPr>
            <a:spLocks noGrp="1"/>
          </p:cNvSpPr>
          <p:nvPr>
            <p:ph idx="1"/>
          </p:nvPr>
        </p:nvSpPr>
        <p:spPr>
          <a:xfrm>
            <a:off x="838200" y="1552247"/>
            <a:ext cx="11067854" cy="4810845"/>
          </a:xfrm>
        </p:spPr>
        <p:txBody>
          <a:bodyPr>
            <a:noAutofit/>
          </a:bodyPr>
          <a:lstStyle/>
          <a:p>
            <a:r>
              <a:rPr lang="en-US" sz="2000" dirty="0"/>
              <a:t>Naive users are unsophisticated users who interact with the system by invoking one of the application programs that have been written previously. The typical user interface for naive users is a forms interface, where the user can fill in appropriate fields of the form. Naive users may also simply read reports generated from the database.</a:t>
            </a:r>
          </a:p>
          <a:p>
            <a:r>
              <a:rPr lang="en-US" sz="2000" dirty="0"/>
              <a:t>Application programmers are computer professionals who write application programs. Application programmers can choose from many tools to develop user interfaces. Rapid application development (RAD) tools are tools that enable an application programmer to construct forms and reports with minimal programming effort.</a:t>
            </a:r>
          </a:p>
          <a:p>
            <a:r>
              <a:rPr lang="en-US" sz="2000" dirty="0"/>
              <a:t>Sophisticated users interact with the system without writing programs. Instead, they form their requests either using a database query language or by using tools such as data analysis software. Analysts who submit queries to explore data in the database fall in this category.</a:t>
            </a:r>
          </a:p>
          <a:p>
            <a:r>
              <a:rPr lang="en-US" sz="2000" dirty="0"/>
              <a:t>Specialized users are sophisticated users who write specialized database applications that do not fit into the traditional data-processing framework. Among these applications are computer-aided design systems, knowledgebase and expert systems, systems that store data with complex data types (for example, graphics data and audio data), and environment-modeling systems</a:t>
            </a:r>
          </a:p>
        </p:txBody>
      </p:sp>
      <p:pic>
        <p:nvPicPr>
          <p:cNvPr id="5" name="Picture 4">
            <a:extLst>
              <a:ext uri="{FF2B5EF4-FFF2-40B4-BE49-F238E27FC236}">
                <a16:creationId xmlns:a16="http://schemas.microsoft.com/office/drawing/2014/main" id="{9694939B-A526-4BFE-9720-BEE4D495BC52}"/>
              </a:ext>
            </a:extLst>
          </p:cNvPr>
          <p:cNvPicPr>
            <a:picLocks noChangeAspect="1"/>
          </p:cNvPicPr>
          <p:nvPr/>
        </p:nvPicPr>
        <p:blipFill>
          <a:blip r:embed="rId2"/>
          <a:stretch>
            <a:fillRect/>
          </a:stretch>
        </p:blipFill>
        <p:spPr>
          <a:xfrm>
            <a:off x="6274323" y="210458"/>
            <a:ext cx="5334000" cy="752475"/>
          </a:xfrm>
          <a:prstGeom prst="rect">
            <a:avLst/>
          </a:prstGeom>
        </p:spPr>
      </p:pic>
      <p:sp>
        <p:nvSpPr>
          <p:cNvPr id="4" name="Footer Placeholder 4">
            <a:extLst>
              <a:ext uri="{FF2B5EF4-FFF2-40B4-BE49-F238E27FC236}">
                <a16:creationId xmlns:a16="http://schemas.microsoft.com/office/drawing/2014/main" id="{A0728208-AD34-4CAC-A6B6-39B7DBEDD89E}"/>
              </a:ext>
            </a:extLst>
          </p:cNvPr>
          <p:cNvSpPr txBox="1">
            <a:spLocks/>
          </p:cNvSpPr>
          <p:nvPr/>
        </p:nvSpPr>
        <p:spPr>
          <a:xfrm>
            <a:off x="0" y="47302"/>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8" name="TextBox 7">
            <a:extLst>
              <a:ext uri="{FF2B5EF4-FFF2-40B4-BE49-F238E27FC236}">
                <a16:creationId xmlns:a16="http://schemas.microsoft.com/office/drawing/2014/main" id="{C8CDD47D-30EC-424E-B187-722C9371329F}"/>
              </a:ext>
            </a:extLst>
          </p:cNvPr>
          <p:cNvSpPr txBox="1"/>
          <p:nvPr/>
        </p:nvSpPr>
        <p:spPr>
          <a:xfrm>
            <a:off x="-667731" y="6336085"/>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158439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69BFA-950D-438F-8453-EAB7D99178E8}"/>
              </a:ext>
            </a:extLst>
          </p:cNvPr>
          <p:cNvSpPr>
            <a:spLocks noGrp="1"/>
          </p:cNvSpPr>
          <p:nvPr>
            <p:ph type="title"/>
          </p:nvPr>
        </p:nvSpPr>
        <p:spPr/>
        <p:txBody>
          <a:bodyPr/>
          <a:lstStyle/>
          <a:p>
            <a:r>
              <a:rPr lang="en-US" dirty="0"/>
              <a:t>Programs/Tools</a:t>
            </a:r>
          </a:p>
        </p:txBody>
      </p:sp>
      <p:sp>
        <p:nvSpPr>
          <p:cNvPr id="3" name="Content Placeholder 2">
            <a:extLst>
              <a:ext uri="{FF2B5EF4-FFF2-40B4-BE49-F238E27FC236}">
                <a16:creationId xmlns:a16="http://schemas.microsoft.com/office/drawing/2014/main" id="{0B6130BE-6B83-4B9E-8DD4-53E098517863}"/>
              </a:ext>
            </a:extLst>
          </p:cNvPr>
          <p:cNvSpPr>
            <a:spLocks noGrp="1"/>
          </p:cNvSpPr>
          <p:nvPr>
            <p:ph idx="1"/>
          </p:nvPr>
        </p:nvSpPr>
        <p:spPr/>
        <p:txBody>
          <a:bodyPr/>
          <a:lstStyle/>
          <a:p>
            <a:r>
              <a:rPr lang="en-US" dirty="0"/>
              <a:t>Application interface</a:t>
            </a:r>
          </a:p>
          <a:p>
            <a:r>
              <a:rPr lang="en-US" dirty="0"/>
              <a:t>Application programs</a:t>
            </a:r>
          </a:p>
          <a:p>
            <a:r>
              <a:rPr lang="en-US" dirty="0"/>
              <a:t>Query tools</a:t>
            </a:r>
          </a:p>
          <a:p>
            <a:r>
              <a:rPr lang="en-US" dirty="0"/>
              <a:t>Administration tools</a:t>
            </a:r>
          </a:p>
        </p:txBody>
      </p:sp>
      <p:pic>
        <p:nvPicPr>
          <p:cNvPr id="4" name="Picture 3">
            <a:extLst>
              <a:ext uri="{FF2B5EF4-FFF2-40B4-BE49-F238E27FC236}">
                <a16:creationId xmlns:a16="http://schemas.microsoft.com/office/drawing/2014/main" id="{6C4E0B21-132E-473F-AAFA-AA899192E984}"/>
              </a:ext>
            </a:extLst>
          </p:cNvPr>
          <p:cNvPicPr>
            <a:picLocks noChangeAspect="1"/>
          </p:cNvPicPr>
          <p:nvPr/>
        </p:nvPicPr>
        <p:blipFill>
          <a:blip r:embed="rId2"/>
          <a:stretch>
            <a:fillRect/>
          </a:stretch>
        </p:blipFill>
        <p:spPr>
          <a:xfrm>
            <a:off x="6361975" y="1712832"/>
            <a:ext cx="5210175" cy="1609725"/>
          </a:xfrm>
          <a:prstGeom prst="rect">
            <a:avLst/>
          </a:prstGeom>
        </p:spPr>
      </p:pic>
      <p:sp>
        <p:nvSpPr>
          <p:cNvPr id="6" name="Footer Placeholder 4">
            <a:extLst>
              <a:ext uri="{FF2B5EF4-FFF2-40B4-BE49-F238E27FC236}">
                <a16:creationId xmlns:a16="http://schemas.microsoft.com/office/drawing/2014/main" id="{91C02092-D4AC-42CD-A934-3D3CB819ADF1}"/>
              </a:ext>
            </a:extLst>
          </p:cNvPr>
          <p:cNvSpPr txBox="1">
            <a:spLocks/>
          </p:cNvSpPr>
          <p:nvPr/>
        </p:nvSpPr>
        <p:spPr>
          <a:xfrm>
            <a:off x="0" y="247374"/>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8" name="TextBox 7">
            <a:extLst>
              <a:ext uri="{FF2B5EF4-FFF2-40B4-BE49-F238E27FC236}">
                <a16:creationId xmlns:a16="http://schemas.microsoft.com/office/drawing/2014/main" id="{9E69A57B-741C-409E-8E17-F1E99C873326}"/>
              </a:ext>
            </a:extLst>
          </p:cNvPr>
          <p:cNvSpPr txBox="1"/>
          <p:nvPr/>
        </p:nvSpPr>
        <p:spPr>
          <a:xfrm>
            <a:off x="2650504" y="6311900"/>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3110655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DC98D-EC0A-4E55-951D-93DA9EE391A5}"/>
              </a:ext>
            </a:extLst>
          </p:cNvPr>
          <p:cNvSpPr>
            <a:spLocks noGrp="1"/>
          </p:cNvSpPr>
          <p:nvPr>
            <p:ph type="title"/>
          </p:nvPr>
        </p:nvSpPr>
        <p:spPr>
          <a:xfrm>
            <a:off x="665375" y="72894"/>
            <a:ext cx="10515600" cy="1325563"/>
          </a:xfrm>
        </p:spPr>
        <p:txBody>
          <a:bodyPr/>
          <a:lstStyle/>
          <a:p>
            <a:r>
              <a:rPr lang="en-US" dirty="0"/>
              <a:t>Query Processor</a:t>
            </a:r>
          </a:p>
        </p:txBody>
      </p:sp>
      <p:sp>
        <p:nvSpPr>
          <p:cNvPr id="3" name="Content Placeholder 2">
            <a:extLst>
              <a:ext uri="{FF2B5EF4-FFF2-40B4-BE49-F238E27FC236}">
                <a16:creationId xmlns:a16="http://schemas.microsoft.com/office/drawing/2014/main" id="{C3024463-9733-4F73-ABD6-34024641FD58}"/>
              </a:ext>
            </a:extLst>
          </p:cNvPr>
          <p:cNvSpPr>
            <a:spLocks noGrp="1"/>
          </p:cNvSpPr>
          <p:nvPr>
            <p:ph idx="1"/>
          </p:nvPr>
        </p:nvSpPr>
        <p:spPr>
          <a:xfrm>
            <a:off x="339365" y="1486260"/>
            <a:ext cx="5986021" cy="4989954"/>
          </a:xfrm>
        </p:spPr>
        <p:txBody>
          <a:bodyPr>
            <a:normAutofit/>
          </a:bodyPr>
          <a:lstStyle/>
          <a:p>
            <a:pPr algn="just"/>
            <a:r>
              <a:rPr lang="en-US" sz="2400" dirty="0"/>
              <a:t>DDL interpreter, which interprets DDL statements and records the definitions in the data dictionary. </a:t>
            </a:r>
          </a:p>
          <a:p>
            <a:pPr algn="just"/>
            <a:r>
              <a:rPr lang="en-US" sz="2400" dirty="0"/>
              <a:t>DML compiler, which translates DML statements in a query language into an evaluation plan consisting of low-level instructions that the query evaluation engine understands. The DML compiler also performs query optimization; that is, it picks the lowest cost evaluation plan from among the alternatives. </a:t>
            </a:r>
          </a:p>
          <a:p>
            <a:pPr algn="just"/>
            <a:r>
              <a:rPr lang="en-US" sz="2400" dirty="0"/>
              <a:t>Query evaluation engine, which executes low-level instructions generated by the DML compiler.</a:t>
            </a:r>
          </a:p>
          <a:p>
            <a:endParaRPr lang="en-US" sz="2400" dirty="0"/>
          </a:p>
        </p:txBody>
      </p:sp>
      <p:pic>
        <p:nvPicPr>
          <p:cNvPr id="4" name="Picture 3">
            <a:extLst>
              <a:ext uri="{FF2B5EF4-FFF2-40B4-BE49-F238E27FC236}">
                <a16:creationId xmlns:a16="http://schemas.microsoft.com/office/drawing/2014/main" id="{222D43FE-74FC-4F0F-AB11-FBD266F76DAB}"/>
              </a:ext>
            </a:extLst>
          </p:cNvPr>
          <p:cNvPicPr>
            <a:picLocks noChangeAspect="1"/>
          </p:cNvPicPr>
          <p:nvPr/>
        </p:nvPicPr>
        <p:blipFill>
          <a:blip r:embed="rId2"/>
          <a:stretch>
            <a:fillRect/>
          </a:stretch>
        </p:blipFill>
        <p:spPr>
          <a:xfrm>
            <a:off x="6558886" y="1027963"/>
            <a:ext cx="5219700" cy="3562350"/>
          </a:xfrm>
          <a:prstGeom prst="rect">
            <a:avLst/>
          </a:prstGeom>
        </p:spPr>
      </p:pic>
      <p:sp>
        <p:nvSpPr>
          <p:cNvPr id="6" name="Footer Placeholder 4">
            <a:extLst>
              <a:ext uri="{FF2B5EF4-FFF2-40B4-BE49-F238E27FC236}">
                <a16:creationId xmlns:a16="http://schemas.microsoft.com/office/drawing/2014/main" id="{20406ABE-900E-43A0-8072-54935B1D8247}"/>
              </a:ext>
            </a:extLst>
          </p:cNvPr>
          <p:cNvSpPr txBox="1">
            <a:spLocks/>
          </p:cNvSpPr>
          <p:nvPr/>
        </p:nvSpPr>
        <p:spPr>
          <a:xfrm>
            <a:off x="0" y="47302"/>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8" name="TextBox 7">
            <a:extLst>
              <a:ext uri="{FF2B5EF4-FFF2-40B4-BE49-F238E27FC236}">
                <a16:creationId xmlns:a16="http://schemas.microsoft.com/office/drawing/2014/main" id="{F628BE35-4607-4084-85D1-6DB9BDCF16CA}"/>
              </a:ext>
            </a:extLst>
          </p:cNvPr>
          <p:cNvSpPr txBox="1"/>
          <p:nvPr/>
        </p:nvSpPr>
        <p:spPr>
          <a:xfrm>
            <a:off x="3278172" y="6466787"/>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262266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C20-7F73-413B-A143-46C1DB7E3B49}"/>
              </a:ext>
            </a:extLst>
          </p:cNvPr>
          <p:cNvSpPr>
            <a:spLocks noGrp="1"/>
          </p:cNvSpPr>
          <p:nvPr>
            <p:ph type="title"/>
          </p:nvPr>
        </p:nvSpPr>
        <p:spPr>
          <a:xfrm>
            <a:off x="734505" y="131831"/>
            <a:ext cx="10515600" cy="1325563"/>
          </a:xfrm>
        </p:spPr>
        <p:txBody>
          <a:bodyPr/>
          <a:lstStyle/>
          <a:p>
            <a:r>
              <a:rPr lang="en-US" dirty="0"/>
              <a:t>Storage Manager</a:t>
            </a:r>
          </a:p>
        </p:txBody>
      </p:sp>
      <p:sp>
        <p:nvSpPr>
          <p:cNvPr id="3" name="Content Placeholder 2">
            <a:extLst>
              <a:ext uri="{FF2B5EF4-FFF2-40B4-BE49-F238E27FC236}">
                <a16:creationId xmlns:a16="http://schemas.microsoft.com/office/drawing/2014/main" id="{2D402C1D-31BA-4692-9525-6DC0B8BF4A15}"/>
              </a:ext>
            </a:extLst>
          </p:cNvPr>
          <p:cNvSpPr>
            <a:spLocks noGrp="1"/>
          </p:cNvSpPr>
          <p:nvPr>
            <p:ph idx="1"/>
          </p:nvPr>
        </p:nvSpPr>
        <p:spPr>
          <a:xfrm>
            <a:off x="649664" y="1457394"/>
            <a:ext cx="6347162" cy="4351338"/>
          </a:xfrm>
        </p:spPr>
        <p:txBody>
          <a:bodyPr>
            <a:normAutofit/>
          </a:bodyPr>
          <a:lstStyle/>
          <a:p>
            <a:r>
              <a:rPr lang="en-US" sz="2000" dirty="0"/>
              <a:t>Authorization and integrity manager, which tests for the satisfaction of integrity constraints and checks the authority of users to access data. </a:t>
            </a:r>
          </a:p>
          <a:p>
            <a:r>
              <a:rPr lang="en-US" sz="2000" dirty="0"/>
              <a:t>Transaction manager, which ensures that the database remains in a consistent (correct) state despite system failures, and that concurrent transaction executions proceed without conflicting. </a:t>
            </a:r>
          </a:p>
          <a:p>
            <a:r>
              <a:rPr lang="en-US" sz="2000" dirty="0"/>
              <a:t>File manager, which manages the allocation of space on disk storage and the data structures used to represent information stored on disk.</a:t>
            </a:r>
          </a:p>
          <a:p>
            <a:r>
              <a:rPr lang="en-US" sz="2000" dirty="0"/>
              <a:t>Buffer manager, which is responsible for fetching data from disk storage into main memory and deciding what data to cache in main memory.</a:t>
            </a:r>
          </a:p>
        </p:txBody>
      </p:sp>
      <p:pic>
        <p:nvPicPr>
          <p:cNvPr id="5" name="Picture 4">
            <a:extLst>
              <a:ext uri="{FF2B5EF4-FFF2-40B4-BE49-F238E27FC236}">
                <a16:creationId xmlns:a16="http://schemas.microsoft.com/office/drawing/2014/main" id="{C9E2F2A1-1B5D-4FD5-A95E-2C2A836479BD}"/>
              </a:ext>
            </a:extLst>
          </p:cNvPr>
          <p:cNvPicPr>
            <a:picLocks noChangeAspect="1"/>
          </p:cNvPicPr>
          <p:nvPr/>
        </p:nvPicPr>
        <p:blipFill>
          <a:blip r:embed="rId2"/>
          <a:stretch>
            <a:fillRect/>
          </a:stretch>
        </p:blipFill>
        <p:spPr>
          <a:xfrm>
            <a:off x="6996826" y="770007"/>
            <a:ext cx="5143500" cy="5038725"/>
          </a:xfrm>
          <a:prstGeom prst="rect">
            <a:avLst/>
          </a:prstGeom>
        </p:spPr>
      </p:pic>
      <p:sp>
        <p:nvSpPr>
          <p:cNvPr id="4" name="Footer Placeholder 4">
            <a:extLst>
              <a:ext uri="{FF2B5EF4-FFF2-40B4-BE49-F238E27FC236}">
                <a16:creationId xmlns:a16="http://schemas.microsoft.com/office/drawing/2014/main" id="{D95A529C-61F9-4FA9-8658-63BE5D3EC63B}"/>
              </a:ext>
            </a:extLst>
          </p:cNvPr>
          <p:cNvSpPr txBox="1">
            <a:spLocks/>
          </p:cNvSpPr>
          <p:nvPr/>
        </p:nvSpPr>
        <p:spPr>
          <a:xfrm>
            <a:off x="20422" y="106597"/>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8" name="TextBox 7">
            <a:extLst>
              <a:ext uri="{FF2B5EF4-FFF2-40B4-BE49-F238E27FC236}">
                <a16:creationId xmlns:a16="http://schemas.microsoft.com/office/drawing/2014/main" id="{DC5BF97D-D573-4F33-B922-3D6B68152B1B}"/>
              </a:ext>
            </a:extLst>
          </p:cNvPr>
          <p:cNvSpPr txBox="1"/>
          <p:nvPr/>
        </p:nvSpPr>
        <p:spPr>
          <a:xfrm>
            <a:off x="1940249" y="6351690"/>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241746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1332-6DEE-4F2F-BE92-73F43C43863E}"/>
              </a:ext>
            </a:extLst>
          </p:cNvPr>
          <p:cNvSpPr>
            <a:spLocks noGrp="1"/>
          </p:cNvSpPr>
          <p:nvPr>
            <p:ph type="title"/>
          </p:nvPr>
        </p:nvSpPr>
        <p:spPr>
          <a:xfrm>
            <a:off x="1036163" y="327417"/>
            <a:ext cx="10515600" cy="1325563"/>
          </a:xfrm>
        </p:spPr>
        <p:txBody>
          <a:bodyPr/>
          <a:lstStyle/>
          <a:p>
            <a:r>
              <a:rPr lang="en-US" dirty="0"/>
              <a:t>Disk Storage</a:t>
            </a:r>
          </a:p>
        </p:txBody>
      </p:sp>
      <p:sp>
        <p:nvSpPr>
          <p:cNvPr id="3" name="Content Placeholder 2">
            <a:extLst>
              <a:ext uri="{FF2B5EF4-FFF2-40B4-BE49-F238E27FC236}">
                <a16:creationId xmlns:a16="http://schemas.microsoft.com/office/drawing/2014/main" id="{9796F4DF-809B-414C-8597-704CC43D96C3}"/>
              </a:ext>
            </a:extLst>
          </p:cNvPr>
          <p:cNvSpPr>
            <a:spLocks noGrp="1"/>
          </p:cNvSpPr>
          <p:nvPr>
            <p:ph idx="1"/>
          </p:nvPr>
        </p:nvSpPr>
        <p:spPr>
          <a:xfrm>
            <a:off x="282021" y="1401419"/>
            <a:ext cx="6137635" cy="4351338"/>
          </a:xfrm>
        </p:spPr>
        <p:txBody>
          <a:bodyPr>
            <a:normAutofit/>
          </a:bodyPr>
          <a:lstStyle/>
          <a:p>
            <a:pPr algn="just"/>
            <a:r>
              <a:rPr lang="en-US" sz="2400" dirty="0"/>
              <a:t>Data files, which store the database itself. </a:t>
            </a:r>
          </a:p>
          <a:p>
            <a:pPr algn="just"/>
            <a:r>
              <a:rPr lang="en-US" sz="2400" dirty="0"/>
              <a:t>Data dictionary, which stores metadata about the structure of the database, in particular the schema of the database. </a:t>
            </a:r>
          </a:p>
          <a:p>
            <a:pPr algn="just"/>
            <a:r>
              <a:rPr lang="en-US" sz="2400" dirty="0"/>
              <a:t>Indices, which can provide fast access to data items. Like the index in any book, a database index provides pointers to those data items that hold a particular value. For example, we could use an index to find the instructor record with a particular ID, or all instructor records with a particular name. </a:t>
            </a:r>
          </a:p>
        </p:txBody>
      </p:sp>
      <p:pic>
        <p:nvPicPr>
          <p:cNvPr id="5" name="Picture 4">
            <a:extLst>
              <a:ext uri="{FF2B5EF4-FFF2-40B4-BE49-F238E27FC236}">
                <a16:creationId xmlns:a16="http://schemas.microsoft.com/office/drawing/2014/main" id="{9C3735AC-08CB-4D3B-8747-0B155B7CF3D4}"/>
              </a:ext>
            </a:extLst>
          </p:cNvPr>
          <p:cNvPicPr>
            <a:picLocks noChangeAspect="1"/>
          </p:cNvPicPr>
          <p:nvPr/>
        </p:nvPicPr>
        <p:blipFill>
          <a:blip r:embed="rId2"/>
          <a:stretch>
            <a:fillRect/>
          </a:stretch>
        </p:blipFill>
        <p:spPr>
          <a:xfrm>
            <a:off x="6835052" y="21563"/>
            <a:ext cx="5371856" cy="6770452"/>
          </a:xfrm>
          <a:prstGeom prst="rect">
            <a:avLst/>
          </a:prstGeom>
        </p:spPr>
      </p:pic>
      <p:sp>
        <p:nvSpPr>
          <p:cNvPr id="8" name="TextBox 7">
            <a:extLst>
              <a:ext uri="{FF2B5EF4-FFF2-40B4-BE49-F238E27FC236}">
                <a16:creationId xmlns:a16="http://schemas.microsoft.com/office/drawing/2014/main" id="{712CE618-F584-41B7-81BD-8E98F61FE6D7}"/>
              </a:ext>
            </a:extLst>
          </p:cNvPr>
          <p:cNvSpPr txBox="1"/>
          <p:nvPr/>
        </p:nvSpPr>
        <p:spPr>
          <a:xfrm>
            <a:off x="1433443" y="6358164"/>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
        <p:nvSpPr>
          <p:cNvPr id="4" name="Footer Placeholder 4">
            <a:extLst>
              <a:ext uri="{FF2B5EF4-FFF2-40B4-BE49-F238E27FC236}">
                <a16:creationId xmlns:a16="http://schemas.microsoft.com/office/drawing/2014/main" id="{BF638F1F-D384-4488-A11F-B97C70F9E69B}"/>
              </a:ext>
            </a:extLst>
          </p:cNvPr>
          <p:cNvSpPr txBox="1">
            <a:spLocks/>
          </p:cNvSpPr>
          <p:nvPr/>
        </p:nvSpPr>
        <p:spPr>
          <a:xfrm>
            <a:off x="20423" y="106597"/>
            <a:ext cx="6814630" cy="345890"/>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Tree>
    <p:extLst>
      <p:ext uri="{BB962C8B-B14F-4D97-AF65-F5344CB8AC3E}">
        <p14:creationId xmlns:p14="http://schemas.microsoft.com/office/powerpoint/2010/main" val="3221296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4369-7E89-441B-BF59-1E2245DB8D79}"/>
              </a:ext>
            </a:extLst>
          </p:cNvPr>
          <p:cNvSpPr>
            <a:spLocks noGrp="1"/>
          </p:cNvSpPr>
          <p:nvPr>
            <p:ph type="title"/>
          </p:nvPr>
        </p:nvSpPr>
        <p:spPr/>
        <p:txBody>
          <a:bodyPr/>
          <a:lstStyle/>
          <a:p>
            <a:r>
              <a:rPr lang="en-US" b="1" i="1" dirty="0"/>
              <a:t>Chapter 1 ends</a:t>
            </a:r>
          </a:p>
        </p:txBody>
      </p:sp>
      <p:sp>
        <p:nvSpPr>
          <p:cNvPr id="3" name="Content Placeholder 2">
            <a:extLst>
              <a:ext uri="{FF2B5EF4-FFF2-40B4-BE49-F238E27FC236}">
                <a16:creationId xmlns:a16="http://schemas.microsoft.com/office/drawing/2014/main" id="{646A691A-18C5-4CAB-A4BC-BE00A316661F}"/>
              </a:ext>
            </a:extLst>
          </p:cNvPr>
          <p:cNvSpPr>
            <a:spLocks noGrp="1"/>
          </p:cNvSpPr>
          <p:nvPr>
            <p:ph idx="1"/>
          </p:nvPr>
        </p:nvSpPr>
        <p:spPr/>
        <p:txBody>
          <a:bodyPr/>
          <a:lstStyle/>
          <a:p>
            <a:pPr marL="0" indent="0">
              <a:buNone/>
            </a:pPr>
            <a:r>
              <a:rPr lang="en-US" dirty="0"/>
              <a:t>WHAT WE COVERED………..</a:t>
            </a:r>
          </a:p>
          <a:p>
            <a:r>
              <a:rPr lang="en-US" dirty="0"/>
              <a:t>What is DBMS?</a:t>
            </a:r>
          </a:p>
          <a:p>
            <a:r>
              <a:rPr lang="en-US" dirty="0"/>
              <a:t>Applications</a:t>
            </a:r>
          </a:p>
          <a:p>
            <a:r>
              <a:rPr lang="en-US" dirty="0"/>
              <a:t>Purpose of Database Systems (File Processing /Database Systems)</a:t>
            </a:r>
          </a:p>
          <a:p>
            <a:r>
              <a:rPr lang="en-US" dirty="0"/>
              <a:t>View of Data - Data Abstraction</a:t>
            </a:r>
          </a:p>
          <a:p>
            <a:r>
              <a:rPr lang="en-US" dirty="0"/>
              <a:t>View of Data - Instances and Schemas</a:t>
            </a:r>
          </a:p>
          <a:p>
            <a:r>
              <a:rPr lang="en-US" dirty="0"/>
              <a:t>Data Models</a:t>
            </a:r>
          </a:p>
          <a:p>
            <a:r>
              <a:rPr lang="en-US" dirty="0"/>
              <a:t>Database Architecture</a:t>
            </a:r>
          </a:p>
          <a:p>
            <a:endParaRPr lang="en-US" dirty="0"/>
          </a:p>
        </p:txBody>
      </p:sp>
      <p:sp>
        <p:nvSpPr>
          <p:cNvPr id="5" name="Footer Placeholder 4">
            <a:extLst>
              <a:ext uri="{FF2B5EF4-FFF2-40B4-BE49-F238E27FC236}">
                <a16:creationId xmlns:a16="http://schemas.microsoft.com/office/drawing/2014/main" id="{6C7C9B1A-98A1-4378-B22D-1E7FDA0B0990}"/>
              </a:ext>
            </a:extLst>
          </p:cNvPr>
          <p:cNvSpPr txBox="1">
            <a:spLocks/>
          </p:cNvSpPr>
          <p:nvPr/>
        </p:nvSpPr>
        <p:spPr>
          <a:xfrm>
            <a:off x="20422" y="94609"/>
            <a:ext cx="12171578" cy="23550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7" name="TextBox 6">
            <a:extLst>
              <a:ext uri="{FF2B5EF4-FFF2-40B4-BE49-F238E27FC236}">
                <a16:creationId xmlns:a16="http://schemas.microsoft.com/office/drawing/2014/main" id="{E634C022-FDF9-4141-B7EE-20B3E55CD630}"/>
              </a:ext>
            </a:extLst>
          </p:cNvPr>
          <p:cNvSpPr txBox="1"/>
          <p:nvPr/>
        </p:nvSpPr>
        <p:spPr>
          <a:xfrm>
            <a:off x="2562418" y="6311900"/>
            <a:ext cx="6094428" cy="430887"/>
          </a:xfrm>
          <a:prstGeom prst="rect">
            <a:avLst/>
          </a:prstGeom>
          <a:noFill/>
        </p:spPr>
        <p:txBody>
          <a:bodyPr wrap="square">
            <a:spAutoFit/>
          </a:bodyPr>
          <a:lstStyle/>
          <a:p>
            <a:pPr algn="ctr"/>
            <a:r>
              <a:rPr lang="en-US" sz="1100" b="1" dirty="0">
                <a:latin typeface="Garamond" panose="02020404030301010803" pitchFamily="18" charset="0"/>
                <a:cs typeface="Cavolini" panose="020B0502040204020203" pitchFamily="66" charset="0"/>
              </a:rPr>
              <a:t>Sudha </a:t>
            </a:r>
            <a:r>
              <a:rPr lang="en-US" sz="1100" b="1" dirty="0" err="1">
                <a:latin typeface="Garamond" panose="02020404030301010803" pitchFamily="18" charset="0"/>
                <a:cs typeface="Cavolini" panose="020B0502040204020203" pitchFamily="66" charset="0"/>
              </a:rPr>
              <a:t>Bhagavatheeswaran</a:t>
            </a:r>
            <a:r>
              <a:rPr lang="en-US" sz="1100" b="1" dirty="0">
                <a:latin typeface="Garamond" panose="02020404030301010803" pitchFamily="18" charset="0"/>
                <a:cs typeface="Cavolini" panose="020B0502040204020203" pitchFamily="66" charset="0"/>
              </a:rPr>
              <a:t>, Department of Information Technology,</a:t>
            </a:r>
          </a:p>
          <a:p>
            <a:pPr algn="ctr"/>
            <a:r>
              <a:rPr lang="en-US" sz="11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484778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5C70-AA7E-4C87-A292-C0816406646C}"/>
              </a:ext>
            </a:extLst>
          </p:cNvPr>
          <p:cNvSpPr>
            <a:spLocks noGrp="1"/>
          </p:cNvSpPr>
          <p:nvPr>
            <p:ph type="title"/>
          </p:nvPr>
        </p:nvSpPr>
        <p:spPr>
          <a:xfrm>
            <a:off x="838200" y="346271"/>
            <a:ext cx="10515600" cy="1325563"/>
          </a:xfrm>
        </p:spPr>
        <p:txBody>
          <a:bodyPr/>
          <a:lstStyle/>
          <a:p>
            <a:r>
              <a:rPr lang="en-US" dirty="0"/>
              <a:t>What is DBMS?</a:t>
            </a:r>
          </a:p>
        </p:txBody>
      </p:sp>
      <p:sp>
        <p:nvSpPr>
          <p:cNvPr id="3" name="Content Placeholder 2">
            <a:extLst>
              <a:ext uri="{FF2B5EF4-FFF2-40B4-BE49-F238E27FC236}">
                <a16:creationId xmlns:a16="http://schemas.microsoft.com/office/drawing/2014/main" id="{4E5F3103-B819-4582-AD8E-B81E17F6A815}"/>
              </a:ext>
            </a:extLst>
          </p:cNvPr>
          <p:cNvSpPr>
            <a:spLocks noGrp="1"/>
          </p:cNvSpPr>
          <p:nvPr>
            <p:ph idx="1"/>
          </p:nvPr>
        </p:nvSpPr>
        <p:spPr>
          <a:xfrm>
            <a:off x="838200" y="1844479"/>
            <a:ext cx="6373305" cy="4351338"/>
          </a:xfrm>
        </p:spPr>
        <p:txBody>
          <a:bodyPr>
            <a:normAutofit/>
          </a:bodyPr>
          <a:lstStyle/>
          <a:p>
            <a:r>
              <a:rPr lang="en-US" sz="2400" dirty="0"/>
              <a:t>A database-management system (DBMS) is a collection of interrelated data and a set of programs to access those data. </a:t>
            </a:r>
          </a:p>
          <a:p>
            <a:r>
              <a:rPr lang="en-US" sz="2400" dirty="0"/>
              <a:t>The collection of data, usually referred to as the database, contains information relevant to an enterprise. </a:t>
            </a:r>
          </a:p>
          <a:p>
            <a:r>
              <a:rPr lang="en-US" sz="2400" dirty="0"/>
              <a:t>The primary goal of a DBMS is to provide a way to store and retrieve database information that is both convenient and efficient</a:t>
            </a:r>
          </a:p>
        </p:txBody>
      </p:sp>
      <p:sp>
        <p:nvSpPr>
          <p:cNvPr id="4" name="Footer Placeholder 4">
            <a:extLst>
              <a:ext uri="{FF2B5EF4-FFF2-40B4-BE49-F238E27FC236}">
                <a16:creationId xmlns:a16="http://schemas.microsoft.com/office/drawing/2014/main" id="{3161BAD1-2167-4B2B-AA6E-C70232CB3F1B}"/>
              </a:ext>
            </a:extLst>
          </p:cNvPr>
          <p:cNvSpPr txBox="1">
            <a:spLocks/>
          </p:cNvSpPr>
          <p:nvPr/>
        </p:nvSpPr>
        <p:spPr>
          <a:xfrm>
            <a:off x="0" y="115091"/>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5" name="Footer Placeholder 4">
            <a:extLst>
              <a:ext uri="{FF2B5EF4-FFF2-40B4-BE49-F238E27FC236}">
                <a16:creationId xmlns:a16="http://schemas.microsoft.com/office/drawing/2014/main" id="{A20F6F24-E62F-42B0-9655-250D0A15BA9C}"/>
              </a:ext>
            </a:extLst>
          </p:cNvPr>
          <p:cNvSpPr txBox="1">
            <a:spLocks/>
          </p:cNvSpPr>
          <p:nvPr/>
        </p:nvSpPr>
        <p:spPr>
          <a:xfrm>
            <a:off x="10211" y="627796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pic>
        <p:nvPicPr>
          <p:cNvPr id="6" name="Picture 2" descr="Database Management System | What Is DBMS | Types Of DBMS">
            <a:extLst>
              <a:ext uri="{FF2B5EF4-FFF2-40B4-BE49-F238E27FC236}">
                <a16:creationId xmlns:a16="http://schemas.microsoft.com/office/drawing/2014/main" id="{40AED546-9968-45F4-939E-8D20A7E0FF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7154" y="556245"/>
            <a:ext cx="4707862" cy="3289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32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416E7-3A62-4828-BBF1-9656D3773FFE}"/>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38759869-37A9-45BE-B85D-73FDA24C9799}"/>
              </a:ext>
            </a:extLst>
          </p:cNvPr>
          <p:cNvSpPr>
            <a:spLocks noGrp="1"/>
          </p:cNvSpPr>
          <p:nvPr>
            <p:ph idx="1"/>
          </p:nvPr>
        </p:nvSpPr>
        <p:spPr/>
        <p:txBody>
          <a:bodyPr>
            <a:normAutofit lnSpcReduction="10000"/>
          </a:bodyPr>
          <a:lstStyle/>
          <a:p>
            <a:r>
              <a:rPr lang="en-US" dirty="0" smtClean="0"/>
              <a:t>Enterprise Information</a:t>
            </a:r>
          </a:p>
          <a:p>
            <a:pPr lvl="1"/>
            <a:r>
              <a:rPr lang="en-US" dirty="0" smtClean="0"/>
              <a:t>Sales: For customer, product, and purchase information. </a:t>
            </a:r>
          </a:p>
          <a:p>
            <a:pPr lvl="1"/>
            <a:r>
              <a:rPr lang="en-US" dirty="0" smtClean="0"/>
              <a:t>Accounting: For payments, receipts, account balances, assets and other accounting information. </a:t>
            </a:r>
          </a:p>
          <a:p>
            <a:pPr lvl="1"/>
            <a:r>
              <a:rPr lang="en-US" dirty="0" smtClean="0"/>
              <a:t>Human resources: For information about employees, salaries, payroll taxes, and benefits, and for generation of paychecks. </a:t>
            </a:r>
          </a:p>
          <a:p>
            <a:pPr lvl="1"/>
            <a:r>
              <a:rPr lang="en-US" dirty="0" smtClean="0"/>
              <a:t>Manufacturing: For management of the supply chain and for tracking production of items in factories, inventories of items in warehouses and stores, and orders for items.</a:t>
            </a:r>
          </a:p>
          <a:p>
            <a:pPr lvl="1"/>
            <a:r>
              <a:rPr lang="en-US" dirty="0" smtClean="0"/>
              <a:t>Online retailers: For sales data noted above plus online order tracking, generation of recommendation lists, and maintenance of online product evaluations</a:t>
            </a:r>
            <a:endParaRPr lang="en-US" dirty="0"/>
          </a:p>
        </p:txBody>
      </p:sp>
      <p:sp>
        <p:nvSpPr>
          <p:cNvPr id="4" name="Footer Placeholder 4">
            <a:extLst>
              <a:ext uri="{FF2B5EF4-FFF2-40B4-BE49-F238E27FC236}">
                <a16:creationId xmlns:a16="http://schemas.microsoft.com/office/drawing/2014/main" id="{0A85C439-B118-41C6-9726-6810D6FA8D0C}"/>
              </a:ext>
            </a:extLst>
          </p:cNvPr>
          <p:cNvSpPr txBox="1">
            <a:spLocks/>
          </p:cNvSpPr>
          <p:nvPr/>
        </p:nvSpPr>
        <p:spPr>
          <a:xfrm>
            <a:off x="0" y="105666"/>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6" name="Footer Placeholder 4">
            <a:extLst>
              <a:ext uri="{FF2B5EF4-FFF2-40B4-BE49-F238E27FC236}">
                <a16:creationId xmlns:a16="http://schemas.microsoft.com/office/drawing/2014/main" id="{772EAE36-7BCB-4372-BBF9-A14821522C81}"/>
              </a:ext>
            </a:extLst>
          </p:cNvPr>
          <p:cNvSpPr txBox="1">
            <a:spLocks/>
          </p:cNvSpPr>
          <p:nvPr/>
        </p:nvSpPr>
        <p:spPr>
          <a:xfrm>
            <a:off x="10211" y="627796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370263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7EEF-DC35-40F9-BF66-645E7747F7FE}"/>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042196A9-DB77-405E-9FBF-6E0DF635E3BA}"/>
              </a:ext>
            </a:extLst>
          </p:cNvPr>
          <p:cNvSpPr>
            <a:spLocks noGrp="1"/>
          </p:cNvSpPr>
          <p:nvPr>
            <p:ph idx="1"/>
          </p:nvPr>
        </p:nvSpPr>
        <p:spPr/>
        <p:txBody>
          <a:bodyPr/>
          <a:lstStyle/>
          <a:p>
            <a:r>
              <a:rPr lang="en-US" dirty="0"/>
              <a:t>Banking and Finance  </a:t>
            </a:r>
          </a:p>
          <a:p>
            <a:pPr lvl="1"/>
            <a:r>
              <a:rPr lang="en-US" dirty="0"/>
              <a:t>Banking: For customer information, accounts, loans, and banking transactions. </a:t>
            </a:r>
          </a:p>
          <a:p>
            <a:pPr lvl="1"/>
            <a:r>
              <a:rPr lang="en-US" dirty="0"/>
              <a:t>Credit card transactions: For purchases on credit cards and generation of monthly statements. </a:t>
            </a:r>
          </a:p>
          <a:p>
            <a:pPr lvl="1"/>
            <a:r>
              <a:rPr lang="en-US" dirty="0"/>
              <a:t>Finance: For storing information about holdings, sales, and purchases of financial instruments such as stocks and bonds; also for storing real-time market data to enable online trading by customers and automated trading by the firm.</a:t>
            </a:r>
          </a:p>
        </p:txBody>
      </p:sp>
      <p:sp>
        <p:nvSpPr>
          <p:cNvPr id="4" name="Footer Placeholder 4">
            <a:extLst>
              <a:ext uri="{FF2B5EF4-FFF2-40B4-BE49-F238E27FC236}">
                <a16:creationId xmlns:a16="http://schemas.microsoft.com/office/drawing/2014/main" id="{E59B83BA-C50D-4F17-9A3F-545D0D78EED4}"/>
              </a:ext>
            </a:extLst>
          </p:cNvPr>
          <p:cNvSpPr txBox="1">
            <a:spLocks/>
          </p:cNvSpPr>
          <p:nvPr/>
        </p:nvSpPr>
        <p:spPr>
          <a:xfrm>
            <a:off x="0" y="143369"/>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6" name="Footer Placeholder 4">
            <a:extLst>
              <a:ext uri="{FF2B5EF4-FFF2-40B4-BE49-F238E27FC236}">
                <a16:creationId xmlns:a16="http://schemas.microsoft.com/office/drawing/2014/main" id="{68DD1C7B-B79C-4E86-BD3B-3B5C4C1D0F89}"/>
              </a:ext>
            </a:extLst>
          </p:cNvPr>
          <p:cNvSpPr txBox="1">
            <a:spLocks/>
          </p:cNvSpPr>
          <p:nvPr/>
        </p:nvSpPr>
        <p:spPr>
          <a:xfrm>
            <a:off x="10211" y="627796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80432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23A8-8364-4BCA-9962-542BBC888247}"/>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88276A50-1F64-4176-9BCB-3B33A294D1DF}"/>
              </a:ext>
            </a:extLst>
          </p:cNvPr>
          <p:cNvSpPr>
            <a:spLocks noGrp="1"/>
          </p:cNvSpPr>
          <p:nvPr>
            <p:ph idx="1"/>
          </p:nvPr>
        </p:nvSpPr>
        <p:spPr/>
        <p:txBody>
          <a:bodyPr/>
          <a:lstStyle/>
          <a:p>
            <a:r>
              <a:rPr lang="en-US" dirty="0"/>
              <a:t>Universities: For student information, course registrations, and grades (in addition to standard enterprise information such as human resources and accounting). </a:t>
            </a:r>
          </a:p>
          <a:p>
            <a:r>
              <a:rPr lang="en-US" dirty="0"/>
              <a:t>Airlines: For reservations and schedule information. Airlines were among the first to use databases in a geographically distributed manner. </a:t>
            </a:r>
          </a:p>
          <a:p>
            <a:r>
              <a:rPr lang="en-US" dirty="0"/>
              <a:t>Telecommunication: For keeping records of calls made, generating monthly bills, maintaining balances on prepaid calling cards, and storing information about the communication networks.</a:t>
            </a:r>
          </a:p>
        </p:txBody>
      </p:sp>
      <p:sp>
        <p:nvSpPr>
          <p:cNvPr id="4" name="Footer Placeholder 4">
            <a:extLst>
              <a:ext uri="{FF2B5EF4-FFF2-40B4-BE49-F238E27FC236}">
                <a16:creationId xmlns:a16="http://schemas.microsoft.com/office/drawing/2014/main" id="{59EB72EF-1154-49EC-AB71-AD153275525D}"/>
              </a:ext>
            </a:extLst>
          </p:cNvPr>
          <p:cNvSpPr txBox="1">
            <a:spLocks/>
          </p:cNvSpPr>
          <p:nvPr/>
        </p:nvSpPr>
        <p:spPr>
          <a:xfrm>
            <a:off x="0" y="152800"/>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6" name="Footer Placeholder 4">
            <a:extLst>
              <a:ext uri="{FF2B5EF4-FFF2-40B4-BE49-F238E27FC236}">
                <a16:creationId xmlns:a16="http://schemas.microsoft.com/office/drawing/2014/main" id="{BF37139A-57E7-4EBE-9EA4-2B192E68DA17}"/>
              </a:ext>
            </a:extLst>
          </p:cNvPr>
          <p:cNvSpPr txBox="1">
            <a:spLocks/>
          </p:cNvSpPr>
          <p:nvPr/>
        </p:nvSpPr>
        <p:spPr>
          <a:xfrm>
            <a:off x="10211" y="627796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78878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F3477-56C8-452F-A778-9161412CE81B}"/>
              </a:ext>
            </a:extLst>
          </p:cNvPr>
          <p:cNvSpPr>
            <a:spLocks noGrp="1"/>
          </p:cNvSpPr>
          <p:nvPr>
            <p:ph type="title"/>
          </p:nvPr>
        </p:nvSpPr>
        <p:spPr/>
        <p:txBody>
          <a:bodyPr/>
          <a:lstStyle/>
          <a:p>
            <a:r>
              <a:rPr lang="en-US" dirty="0"/>
              <a:t>Purpose of Database Systems</a:t>
            </a:r>
          </a:p>
        </p:txBody>
      </p:sp>
      <p:sp>
        <p:nvSpPr>
          <p:cNvPr id="3" name="Content Placeholder 2">
            <a:extLst>
              <a:ext uri="{FF2B5EF4-FFF2-40B4-BE49-F238E27FC236}">
                <a16:creationId xmlns:a16="http://schemas.microsoft.com/office/drawing/2014/main" id="{F4B20B51-1AB3-4624-8121-135D576248A5}"/>
              </a:ext>
            </a:extLst>
          </p:cNvPr>
          <p:cNvSpPr>
            <a:spLocks noGrp="1"/>
          </p:cNvSpPr>
          <p:nvPr>
            <p:ph idx="1"/>
          </p:nvPr>
        </p:nvSpPr>
        <p:spPr>
          <a:xfrm>
            <a:off x="838200" y="1589955"/>
            <a:ext cx="10515600" cy="4351338"/>
          </a:xfrm>
        </p:spPr>
        <p:txBody>
          <a:bodyPr/>
          <a:lstStyle/>
          <a:p>
            <a:r>
              <a:rPr lang="en-US" dirty="0"/>
              <a:t>File processing system :- store information in operating system files</a:t>
            </a:r>
          </a:p>
          <a:p>
            <a:r>
              <a:rPr lang="en-US" dirty="0"/>
              <a:t>Database Systems:- Relational concept to store information</a:t>
            </a:r>
          </a:p>
          <a:p>
            <a:r>
              <a:rPr lang="en-US" dirty="0"/>
              <a:t>Disadvantages of File Processing/ Advantages of Database Systems</a:t>
            </a:r>
          </a:p>
          <a:p>
            <a:pPr lvl="1"/>
            <a:r>
              <a:rPr lang="en-US" dirty="0"/>
              <a:t>Data redundancy and inconsistency</a:t>
            </a:r>
          </a:p>
          <a:p>
            <a:pPr lvl="1"/>
            <a:r>
              <a:rPr lang="en-US" dirty="0"/>
              <a:t>Difficulty in accessing data</a:t>
            </a:r>
          </a:p>
          <a:p>
            <a:pPr lvl="1"/>
            <a:r>
              <a:rPr lang="en-US" dirty="0"/>
              <a:t>Data isolation</a:t>
            </a:r>
          </a:p>
          <a:p>
            <a:pPr lvl="1"/>
            <a:r>
              <a:rPr lang="en-US" dirty="0"/>
              <a:t>Integrity problems</a:t>
            </a:r>
          </a:p>
          <a:p>
            <a:pPr lvl="1"/>
            <a:r>
              <a:rPr lang="en-US" dirty="0"/>
              <a:t>Atomicity problems</a:t>
            </a:r>
          </a:p>
          <a:p>
            <a:pPr lvl="1"/>
            <a:r>
              <a:rPr lang="en-US" dirty="0"/>
              <a:t>Concurrent-access anomalies</a:t>
            </a:r>
          </a:p>
          <a:p>
            <a:pPr lvl="1"/>
            <a:r>
              <a:rPr lang="en-US" dirty="0"/>
              <a:t>Security problems</a:t>
            </a:r>
          </a:p>
        </p:txBody>
      </p:sp>
      <p:sp>
        <p:nvSpPr>
          <p:cNvPr id="4" name="Footer Placeholder 4">
            <a:extLst>
              <a:ext uri="{FF2B5EF4-FFF2-40B4-BE49-F238E27FC236}">
                <a16:creationId xmlns:a16="http://schemas.microsoft.com/office/drawing/2014/main" id="{FC735D5B-16DD-4CDB-A269-FB9B48B78A41}"/>
              </a:ext>
            </a:extLst>
          </p:cNvPr>
          <p:cNvSpPr txBox="1">
            <a:spLocks/>
          </p:cNvSpPr>
          <p:nvPr/>
        </p:nvSpPr>
        <p:spPr>
          <a:xfrm>
            <a:off x="0" y="162226"/>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6" name="Footer Placeholder 4">
            <a:extLst>
              <a:ext uri="{FF2B5EF4-FFF2-40B4-BE49-F238E27FC236}">
                <a16:creationId xmlns:a16="http://schemas.microsoft.com/office/drawing/2014/main" id="{04403ECA-63D8-4E64-AD79-782FBE704CC9}"/>
              </a:ext>
            </a:extLst>
          </p:cNvPr>
          <p:cNvSpPr txBox="1">
            <a:spLocks/>
          </p:cNvSpPr>
          <p:nvPr/>
        </p:nvSpPr>
        <p:spPr>
          <a:xfrm>
            <a:off x="10211" y="6277968"/>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245655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9C23F-BBCF-43C3-B49D-53808885E10E}"/>
              </a:ext>
            </a:extLst>
          </p:cNvPr>
          <p:cNvSpPr>
            <a:spLocks noGrp="1"/>
          </p:cNvSpPr>
          <p:nvPr>
            <p:ph type="title"/>
          </p:nvPr>
        </p:nvSpPr>
        <p:spPr/>
        <p:txBody>
          <a:bodyPr/>
          <a:lstStyle/>
          <a:p>
            <a:r>
              <a:rPr lang="en-US" dirty="0"/>
              <a:t>View of Data - Data Abstraction</a:t>
            </a:r>
          </a:p>
        </p:txBody>
      </p:sp>
      <p:sp>
        <p:nvSpPr>
          <p:cNvPr id="3" name="Content Placeholder 2">
            <a:extLst>
              <a:ext uri="{FF2B5EF4-FFF2-40B4-BE49-F238E27FC236}">
                <a16:creationId xmlns:a16="http://schemas.microsoft.com/office/drawing/2014/main" id="{D3D1ACB1-6D51-4687-833B-946EFF6B0D7E}"/>
              </a:ext>
            </a:extLst>
          </p:cNvPr>
          <p:cNvSpPr>
            <a:spLocks noGrp="1"/>
          </p:cNvSpPr>
          <p:nvPr>
            <p:ph idx="1"/>
          </p:nvPr>
        </p:nvSpPr>
        <p:spPr>
          <a:xfrm>
            <a:off x="838200" y="1825625"/>
            <a:ext cx="4755204" cy="4351338"/>
          </a:xfrm>
        </p:spPr>
        <p:txBody>
          <a:bodyPr>
            <a:normAutofit/>
          </a:bodyPr>
          <a:lstStyle/>
          <a:p>
            <a:pPr algn="just"/>
            <a:r>
              <a:rPr lang="en-US" sz="2400" dirty="0"/>
              <a:t>Physical level. The lowest level of abstraction describes how the data are actually stored</a:t>
            </a:r>
          </a:p>
          <a:p>
            <a:pPr algn="just"/>
            <a:r>
              <a:rPr lang="en-US" sz="2400" dirty="0"/>
              <a:t>Logical level. The next-higher level of abstraction describes what data are stored in the database, and what relationships exist among those data</a:t>
            </a:r>
          </a:p>
          <a:p>
            <a:pPr algn="just"/>
            <a:r>
              <a:rPr lang="en-US" sz="2400" dirty="0"/>
              <a:t>View level. The highest level of abstraction describes only part of the entire database</a:t>
            </a:r>
          </a:p>
        </p:txBody>
      </p:sp>
      <p:pic>
        <p:nvPicPr>
          <p:cNvPr id="4" name="Picture 3">
            <a:extLst>
              <a:ext uri="{FF2B5EF4-FFF2-40B4-BE49-F238E27FC236}">
                <a16:creationId xmlns:a16="http://schemas.microsoft.com/office/drawing/2014/main" id="{3EEEE618-2284-4713-9161-B43BC5DAE0B8}"/>
              </a:ext>
            </a:extLst>
          </p:cNvPr>
          <p:cNvPicPr>
            <a:picLocks noChangeAspect="1"/>
          </p:cNvPicPr>
          <p:nvPr/>
        </p:nvPicPr>
        <p:blipFill>
          <a:blip r:embed="rId2"/>
          <a:stretch>
            <a:fillRect/>
          </a:stretch>
        </p:blipFill>
        <p:spPr>
          <a:xfrm>
            <a:off x="5944595" y="1643973"/>
            <a:ext cx="6138058" cy="3502635"/>
          </a:xfrm>
          <a:prstGeom prst="rect">
            <a:avLst/>
          </a:prstGeom>
        </p:spPr>
      </p:pic>
      <p:sp>
        <p:nvSpPr>
          <p:cNvPr id="5" name="Footer Placeholder 4">
            <a:extLst>
              <a:ext uri="{FF2B5EF4-FFF2-40B4-BE49-F238E27FC236}">
                <a16:creationId xmlns:a16="http://schemas.microsoft.com/office/drawing/2014/main" id="{5D41B917-6698-41D2-B7F0-1C21A98DDE59}"/>
              </a:ext>
            </a:extLst>
          </p:cNvPr>
          <p:cNvSpPr txBox="1">
            <a:spLocks/>
          </p:cNvSpPr>
          <p:nvPr/>
        </p:nvSpPr>
        <p:spPr>
          <a:xfrm>
            <a:off x="0" y="124518"/>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6" name="Footer Placeholder 4">
            <a:extLst>
              <a:ext uri="{FF2B5EF4-FFF2-40B4-BE49-F238E27FC236}">
                <a16:creationId xmlns:a16="http://schemas.microsoft.com/office/drawing/2014/main" id="{10BD96D0-F9AD-4BC9-A605-2B316C360E45}"/>
              </a:ext>
            </a:extLst>
          </p:cNvPr>
          <p:cNvSpPr txBox="1">
            <a:spLocks/>
          </p:cNvSpPr>
          <p:nvPr/>
        </p:nvSpPr>
        <p:spPr>
          <a:xfrm>
            <a:off x="10211" y="6259114"/>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53653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F7C01-4372-431E-BF44-284E63145530}"/>
              </a:ext>
            </a:extLst>
          </p:cNvPr>
          <p:cNvSpPr>
            <a:spLocks noGrp="1"/>
          </p:cNvSpPr>
          <p:nvPr>
            <p:ph type="title"/>
          </p:nvPr>
        </p:nvSpPr>
        <p:spPr>
          <a:xfrm>
            <a:off x="838200" y="365125"/>
            <a:ext cx="10515600" cy="1325563"/>
          </a:xfrm>
        </p:spPr>
        <p:txBody>
          <a:bodyPr/>
          <a:lstStyle/>
          <a:p>
            <a:r>
              <a:rPr lang="en-US" dirty="0"/>
              <a:t>View of Data - Instances and Schemas</a:t>
            </a:r>
          </a:p>
        </p:txBody>
      </p:sp>
      <p:sp>
        <p:nvSpPr>
          <p:cNvPr id="3" name="Content Placeholder 2">
            <a:extLst>
              <a:ext uri="{FF2B5EF4-FFF2-40B4-BE49-F238E27FC236}">
                <a16:creationId xmlns:a16="http://schemas.microsoft.com/office/drawing/2014/main" id="{B34338BA-9167-4B5A-A273-C570B2800FAC}"/>
              </a:ext>
            </a:extLst>
          </p:cNvPr>
          <p:cNvSpPr>
            <a:spLocks noGrp="1"/>
          </p:cNvSpPr>
          <p:nvPr>
            <p:ph idx="1"/>
          </p:nvPr>
        </p:nvSpPr>
        <p:spPr>
          <a:xfrm>
            <a:off x="838200" y="1545996"/>
            <a:ext cx="10515600" cy="4630967"/>
          </a:xfrm>
        </p:spPr>
        <p:txBody>
          <a:bodyPr>
            <a:normAutofit fontScale="92500" lnSpcReduction="20000"/>
          </a:bodyPr>
          <a:lstStyle/>
          <a:p>
            <a:r>
              <a:rPr lang="en-US" dirty="0"/>
              <a:t>The collection of information stored in the database at a particular moment is called an instance of the database. </a:t>
            </a:r>
          </a:p>
          <a:p>
            <a:r>
              <a:rPr lang="en-US" dirty="0"/>
              <a:t>The overall design of the database is called the database schema.</a:t>
            </a:r>
          </a:p>
          <a:p>
            <a:r>
              <a:rPr lang="en-US" dirty="0"/>
              <a:t>A database schema corresponds to the variable declarations (along with associated type definitions) in a program. </a:t>
            </a:r>
          </a:p>
          <a:p>
            <a:r>
              <a:rPr lang="en-US" dirty="0"/>
              <a:t>Each variable has a particular value at a given instant. The values of the variables in a program at a point in time correspond to an instance of a database schema.</a:t>
            </a:r>
          </a:p>
          <a:p>
            <a:r>
              <a:rPr lang="en-US" dirty="0"/>
              <a:t>3 schemas</a:t>
            </a:r>
          </a:p>
          <a:p>
            <a:pPr lvl="1"/>
            <a:r>
              <a:rPr lang="en-US" dirty="0"/>
              <a:t>The physical schema describes the database design at the physical level. </a:t>
            </a:r>
          </a:p>
          <a:p>
            <a:pPr lvl="1"/>
            <a:r>
              <a:rPr lang="en-US" dirty="0"/>
              <a:t>The logical schema describes the database design at the logical level. </a:t>
            </a:r>
          </a:p>
          <a:p>
            <a:pPr lvl="1"/>
            <a:r>
              <a:rPr lang="en-US" dirty="0"/>
              <a:t>A database may also have several schemas at the view level, sometimes called subschemas, that describe different views of the database.</a:t>
            </a:r>
          </a:p>
        </p:txBody>
      </p:sp>
      <p:sp>
        <p:nvSpPr>
          <p:cNvPr id="4" name="Footer Placeholder 4">
            <a:extLst>
              <a:ext uri="{FF2B5EF4-FFF2-40B4-BE49-F238E27FC236}">
                <a16:creationId xmlns:a16="http://schemas.microsoft.com/office/drawing/2014/main" id="{27440BDB-20F5-440D-BB2D-E10F659FC0CF}"/>
              </a:ext>
            </a:extLst>
          </p:cNvPr>
          <p:cNvSpPr txBox="1">
            <a:spLocks/>
          </p:cNvSpPr>
          <p:nvPr/>
        </p:nvSpPr>
        <p:spPr>
          <a:xfrm>
            <a:off x="0" y="85608"/>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5" name="Footer Placeholder 4">
            <a:extLst>
              <a:ext uri="{FF2B5EF4-FFF2-40B4-BE49-F238E27FC236}">
                <a16:creationId xmlns:a16="http://schemas.microsoft.com/office/drawing/2014/main" id="{A7148C7C-569F-4CF3-A2E5-8FBE423E655F}"/>
              </a:ext>
            </a:extLst>
          </p:cNvPr>
          <p:cNvSpPr txBox="1">
            <a:spLocks/>
          </p:cNvSpPr>
          <p:nvPr/>
        </p:nvSpPr>
        <p:spPr>
          <a:xfrm>
            <a:off x="10211" y="6259114"/>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237130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3151A-2796-4FA3-8DA5-C5A5633E1E7F}"/>
              </a:ext>
            </a:extLst>
          </p:cNvPr>
          <p:cNvSpPr>
            <a:spLocks noGrp="1"/>
          </p:cNvSpPr>
          <p:nvPr>
            <p:ph type="title"/>
          </p:nvPr>
        </p:nvSpPr>
        <p:spPr>
          <a:xfrm>
            <a:off x="721468" y="294524"/>
            <a:ext cx="10515600" cy="1036418"/>
          </a:xfrm>
        </p:spPr>
        <p:txBody>
          <a:bodyPr/>
          <a:lstStyle/>
          <a:p>
            <a:r>
              <a:rPr lang="en-US" dirty="0" smtClean="0"/>
              <a:t>Data Models</a:t>
            </a:r>
            <a:endParaRPr lang="en-US" dirty="0"/>
          </a:p>
        </p:txBody>
      </p:sp>
      <p:sp>
        <p:nvSpPr>
          <p:cNvPr id="3" name="Content Placeholder 2">
            <a:extLst>
              <a:ext uri="{FF2B5EF4-FFF2-40B4-BE49-F238E27FC236}">
                <a16:creationId xmlns:a16="http://schemas.microsoft.com/office/drawing/2014/main" id="{3AFE4B96-E6C7-4D46-9265-081AF2FFA8D6}"/>
              </a:ext>
            </a:extLst>
          </p:cNvPr>
          <p:cNvSpPr>
            <a:spLocks noGrp="1"/>
          </p:cNvSpPr>
          <p:nvPr>
            <p:ph idx="1"/>
          </p:nvPr>
        </p:nvSpPr>
        <p:spPr>
          <a:xfrm>
            <a:off x="721468" y="1184599"/>
            <a:ext cx="11185186" cy="5225627"/>
          </a:xfrm>
        </p:spPr>
        <p:txBody>
          <a:bodyPr>
            <a:normAutofit/>
          </a:bodyPr>
          <a:lstStyle/>
          <a:p>
            <a:r>
              <a:rPr lang="en-US" sz="2000" dirty="0"/>
              <a:t>Data model: a collection of conceptual tools for describing data, data relationships, data semantics, and consistency constraints. </a:t>
            </a:r>
          </a:p>
          <a:p>
            <a:r>
              <a:rPr lang="en-US" sz="2000" dirty="0"/>
              <a:t>A data model provides a way to describe the design of a database at the physical, logical, and view levels.</a:t>
            </a:r>
          </a:p>
          <a:p>
            <a:r>
              <a:rPr lang="en-US" sz="2000" dirty="0"/>
              <a:t>Relational Model. </a:t>
            </a:r>
          </a:p>
          <a:p>
            <a:pPr lvl="1"/>
            <a:r>
              <a:rPr lang="en-US" sz="1800" dirty="0"/>
              <a:t>The relational model uses a collection of tables to represent both data and the relationships among those data. </a:t>
            </a:r>
          </a:p>
          <a:p>
            <a:pPr lvl="1"/>
            <a:r>
              <a:rPr lang="en-US" sz="1800" dirty="0"/>
              <a:t>Each table has multiple columns, and each column has a unique name. </a:t>
            </a:r>
          </a:p>
          <a:p>
            <a:pPr lvl="1"/>
            <a:r>
              <a:rPr lang="en-US" sz="1800" dirty="0"/>
              <a:t>Tables are also known as relations.</a:t>
            </a:r>
          </a:p>
          <a:p>
            <a:pPr lvl="1"/>
            <a:r>
              <a:rPr lang="en-US" sz="1800" dirty="0"/>
              <a:t>Each table contains records of a particular type. </a:t>
            </a:r>
          </a:p>
          <a:p>
            <a:pPr lvl="1"/>
            <a:r>
              <a:rPr lang="en-US" sz="1800" dirty="0"/>
              <a:t>Each record type defines a fixed number of fields, or attributes. </a:t>
            </a:r>
          </a:p>
          <a:p>
            <a:pPr lvl="1"/>
            <a:r>
              <a:rPr lang="en-US" sz="1800" dirty="0"/>
              <a:t>The columns of the table correspond to the attributes of the record type. </a:t>
            </a:r>
          </a:p>
        </p:txBody>
      </p:sp>
      <p:graphicFrame>
        <p:nvGraphicFramePr>
          <p:cNvPr id="4" name="Table 3">
            <a:extLst>
              <a:ext uri="{FF2B5EF4-FFF2-40B4-BE49-F238E27FC236}">
                <a16:creationId xmlns:a16="http://schemas.microsoft.com/office/drawing/2014/main" id="{5293FDB1-D924-414F-A1D5-AF51303389ED}"/>
              </a:ext>
            </a:extLst>
          </p:cNvPr>
          <p:cNvGraphicFramePr>
            <a:graphicFrameLocks noGrp="1"/>
          </p:cNvGraphicFramePr>
          <p:nvPr>
            <p:extLst>
              <p:ext uri="{D42A27DB-BD31-4B8C-83A1-F6EECF244321}">
                <p14:modId xmlns:p14="http://schemas.microsoft.com/office/powerpoint/2010/main" val="547975370"/>
              </p:ext>
            </p:extLst>
          </p:nvPr>
        </p:nvGraphicFramePr>
        <p:xfrm>
          <a:off x="2655290" y="4908129"/>
          <a:ext cx="6901842" cy="1165431"/>
        </p:xfrm>
        <a:graphic>
          <a:graphicData uri="http://schemas.openxmlformats.org/drawingml/2006/table">
            <a:tbl>
              <a:tblPr firstRow="1" firstCol="1" bandRow="1">
                <a:tableStyleId>{5C22544A-7EE6-4342-B048-85BDC9FD1C3A}</a:tableStyleId>
              </a:tblPr>
              <a:tblGrid>
                <a:gridCol w="1150061">
                  <a:extLst>
                    <a:ext uri="{9D8B030D-6E8A-4147-A177-3AD203B41FA5}">
                      <a16:colId xmlns:a16="http://schemas.microsoft.com/office/drawing/2014/main" val="3207371750"/>
                    </a:ext>
                  </a:extLst>
                </a:gridCol>
                <a:gridCol w="1150061">
                  <a:extLst>
                    <a:ext uri="{9D8B030D-6E8A-4147-A177-3AD203B41FA5}">
                      <a16:colId xmlns:a16="http://schemas.microsoft.com/office/drawing/2014/main" val="3617137951"/>
                    </a:ext>
                  </a:extLst>
                </a:gridCol>
                <a:gridCol w="1150061">
                  <a:extLst>
                    <a:ext uri="{9D8B030D-6E8A-4147-A177-3AD203B41FA5}">
                      <a16:colId xmlns:a16="http://schemas.microsoft.com/office/drawing/2014/main" val="1426573664"/>
                    </a:ext>
                  </a:extLst>
                </a:gridCol>
                <a:gridCol w="1150061">
                  <a:extLst>
                    <a:ext uri="{9D8B030D-6E8A-4147-A177-3AD203B41FA5}">
                      <a16:colId xmlns:a16="http://schemas.microsoft.com/office/drawing/2014/main" val="1207885731"/>
                    </a:ext>
                  </a:extLst>
                </a:gridCol>
                <a:gridCol w="1150799">
                  <a:extLst>
                    <a:ext uri="{9D8B030D-6E8A-4147-A177-3AD203B41FA5}">
                      <a16:colId xmlns:a16="http://schemas.microsoft.com/office/drawing/2014/main" val="1461925586"/>
                    </a:ext>
                  </a:extLst>
                </a:gridCol>
                <a:gridCol w="1150799">
                  <a:extLst>
                    <a:ext uri="{9D8B030D-6E8A-4147-A177-3AD203B41FA5}">
                      <a16:colId xmlns:a16="http://schemas.microsoft.com/office/drawing/2014/main" val="526804027"/>
                    </a:ext>
                  </a:extLst>
                </a:gridCol>
              </a:tblGrid>
              <a:tr h="454413">
                <a:tc>
                  <a:txBody>
                    <a:bodyPr/>
                    <a:lstStyle/>
                    <a:p>
                      <a:pPr marL="0" marR="0">
                        <a:lnSpc>
                          <a:spcPct val="107000"/>
                        </a:lnSpc>
                        <a:spcBef>
                          <a:spcPts val="0"/>
                        </a:spcBef>
                        <a:spcAft>
                          <a:spcPts val="0"/>
                        </a:spcAft>
                      </a:pPr>
                      <a:r>
                        <a:rPr lang="en-US" sz="1800">
                          <a:effectLst/>
                        </a:rPr>
                        <a:t>OFFICE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CITY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REGION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MGR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TARGET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SALES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9548818"/>
                  </a:ext>
                </a:extLst>
              </a:tr>
              <a:tr h="355509">
                <a:tc>
                  <a:txBody>
                    <a:bodyPr/>
                    <a:lstStyle/>
                    <a:p>
                      <a:pPr marL="0" marR="0">
                        <a:lnSpc>
                          <a:spcPct val="107000"/>
                        </a:lnSpc>
                        <a:spcBef>
                          <a:spcPts val="0"/>
                        </a:spcBef>
                        <a:spcAft>
                          <a:spcPts val="0"/>
                        </a:spcAft>
                      </a:pPr>
                      <a:r>
                        <a:rPr lang="en-US" sz="1800">
                          <a:effectLst/>
                        </a:rPr>
                        <a:t>11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Mumbai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Western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50,000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30,000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2397372"/>
                  </a:ext>
                </a:extLst>
              </a:tr>
              <a:tr h="355509">
                <a:tc>
                  <a:txBody>
                    <a:bodyPr/>
                    <a:lstStyle/>
                    <a:p>
                      <a:pPr marL="0" marR="0">
                        <a:lnSpc>
                          <a:spcPct val="107000"/>
                        </a:lnSpc>
                        <a:spcBef>
                          <a:spcPts val="0"/>
                        </a:spcBef>
                        <a:spcAft>
                          <a:spcPts val="0"/>
                        </a:spcAft>
                      </a:pPr>
                      <a:r>
                        <a:rPr lang="en-US" sz="1800">
                          <a:effectLst/>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Pune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Eastern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101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45,000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60,000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5760871"/>
                  </a:ext>
                </a:extLst>
              </a:tr>
            </a:tbl>
          </a:graphicData>
        </a:graphic>
      </p:graphicFrame>
      <p:sp>
        <p:nvSpPr>
          <p:cNvPr id="6" name="Footer Placeholder 4">
            <a:extLst>
              <a:ext uri="{FF2B5EF4-FFF2-40B4-BE49-F238E27FC236}">
                <a16:creationId xmlns:a16="http://schemas.microsoft.com/office/drawing/2014/main" id="{DD23D825-C5F2-439B-9289-8E26F346BF7E}"/>
              </a:ext>
            </a:extLst>
          </p:cNvPr>
          <p:cNvSpPr txBox="1">
            <a:spLocks/>
          </p:cNvSpPr>
          <p:nvPr/>
        </p:nvSpPr>
        <p:spPr>
          <a:xfrm>
            <a:off x="0" y="66755"/>
            <a:ext cx="12171578"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INTRODUCTION</a:t>
            </a:r>
          </a:p>
        </p:txBody>
      </p:sp>
      <p:sp>
        <p:nvSpPr>
          <p:cNvPr id="7" name="Footer Placeholder 4">
            <a:extLst>
              <a:ext uri="{FF2B5EF4-FFF2-40B4-BE49-F238E27FC236}">
                <a16:creationId xmlns:a16="http://schemas.microsoft.com/office/drawing/2014/main" id="{FFD158FE-83CC-4E22-B40F-11B80E9F1705}"/>
              </a:ext>
            </a:extLst>
          </p:cNvPr>
          <p:cNvSpPr txBox="1">
            <a:spLocks/>
          </p:cNvSpPr>
          <p:nvPr/>
        </p:nvSpPr>
        <p:spPr>
          <a:xfrm>
            <a:off x="10211" y="6259114"/>
            <a:ext cx="12192000" cy="479202"/>
          </a:xfrm>
          <a:prstGeom prst="rect">
            <a:avLst/>
          </a:prstGeom>
          <a:solidFill>
            <a:schemeClr val="bg2">
              <a:lumMod val="5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b="1" dirty="0">
                <a:solidFill>
                  <a:schemeClr val="bg1"/>
                </a:solidFill>
                <a:latin typeface="Garamond" panose="02020404030301010803" pitchFamily="18" charset="0"/>
                <a:cs typeface="Cavolini" panose="020B0502040204020203" pitchFamily="66" charset="0"/>
              </a:rPr>
              <a:t>Sudha </a:t>
            </a:r>
            <a:r>
              <a:rPr lang="en-US" sz="1400" b="1" dirty="0" err="1">
                <a:solidFill>
                  <a:schemeClr val="bg1"/>
                </a:solidFill>
                <a:latin typeface="Garamond" panose="02020404030301010803" pitchFamily="18" charset="0"/>
                <a:cs typeface="Cavolini" panose="020B0502040204020203" pitchFamily="66" charset="0"/>
              </a:rPr>
              <a:t>Bhagavatheeswaran</a:t>
            </a:r>
            <a:r>
              <a:rPr lang="en-US" sz="1400" b="1" dirty="0">
                <a:solidFill>
                  <a:schemeClr val="bg1"/>
                </a:solidFill>
                <a:latin typeface="Garamond" panose="02020404030301010803" pitchFamily="18" charset="0"/>
                <a:cs typeface="Cavolini" panose="020B0502040204020203" pitchFamily="66" charset="0"/>
              </a:rPr>
              <a:t>, Department of Information Technology,</a:t>
            </a:r>
          </a:p>
          <a:p>
            <a:pPr algn="ctr"/>
            <a:r>
              <a:rPr lang="en-US" sz="1400" b="1" dirty="0">
                <a:solidFill>
                  <a:schemeClr val="bg1"/>
                </a:solidFill>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3561225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1296</TotalTime>
  <Words>1722</Words>
  <Application>Microsoft Office PowerPoint</Application>
  <PresentationFormat>Widescreen</PresentationFormat>
  <Paragraphs>171</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Cavolini</vt:lpstr>
      <vt:lpstr>Garamond</vt:lpstr>
      <vt:lpstr>Times New Roman</vt:lpstr>
      <vt:lpstr>Office Theme</vt:lpstr>
      <vt:lpstr>INTRODUCTION</vt:lpstr>
      <vt:lpstr>What is DBMS?</vt:lpstr>
      <vt:lpstr>Applications </vt:lpstr>
      <vt:lpstr>Applications </vt:lpstr>
      <vt:lpstr>Applications </vt:lpstr>
      <vt:lpstr>Purpose of Database Systems</vt:lpstr>
      <vt:lpstr>View of Data - Data Abstraction</vt:lpstr>
      <vt:lpstr>View of Data - Instances and Schemas</vt:lpstr>
      <vt:lpstr>Data Models</vt:lpstr>
      <vt:lpstr>Data Models</vt:lpstr>
      <vt:lpstr>Database Architecture</vt:lpstr>
      <vt:lpstr>Database Users</vt:lpstr>
      <vt:lpstr>Programs/Tools</vt:lpstr>
      <vt:lpstr>Query Processor</vt:lpstr>
      <vt:lpstr>Storage Manager</vt:lpstr>
      <vt:lpstr>Disk Storage</vt:lpstr>
      <vt:lpstr>Chapter 1 ends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sudhasies@gmail.com</dc:creator>
  <cp:lastModifiedBy>Sudha Bhagavatheeswaran</cp:lastModifiedBy>
  <cp:revision>37</cp:revision>
  <dcterms:created xsi:type="dcterms:W3CDTF">2020-08-02T13:47:56Z</dcterms:created>
  <dcterms:modified xsi:type="dcterms:W3CDTF">2024-06-17T16:35:15Z</dcterms:modified>
</cp:coreProperties>
</file>